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48" r:id="rId3"/>
    <p:sldId id="323" r:id="rId4"/>
    <p:sldId id="369" r:id="rId5"/>
    <p:sldId id="338" r:id="rId6"/>
    <p:sldId id="334" r:id="rId7"/>
    <p:sldId id="339" r:id="rId8"/>
    <p:sldId id="340" r:id="rId9"/>
    <p:sldId id="341" r:id="rId10"/>
    <p:sldId id="342" r:id="rId11"/>
    <p:sldId id="324" r:id="rId12"/>
    <p:sldId id="325" r:id="rId13"/>
    <p:sldId id="343" r:id="rId14"/>
    <p:sldId id="344" r:id="rId15"/>
    <p:sldId id="329" r:id="rId16"/>
    <p:sldId id="345" r:id="rId17"/>
    <p:sldId id="346" r:id="rId18"/>
    <p:sldId id="347" r:id="rId19"/>
    <p:sldId id="326" r:id="rId20"/>
    <p:sldId id="328" r:id="rId21"/>
    <p:sldId id="330" r:id="rId22"/>
    <p:sldId id="331" r:id="rId23"/>
    <p:sldId id="332" r:id="rId24"/>
    <p:sldId id="322" r:id="rId25"/>
    <p:sldId id="370" r:id="rId26"/>
    <p:sldId id="349" r:id="rId27"/>
    <p:sldId id="350" r:id="rId28"/>
    <p:sldId id="335" r:id="rId29"/>
    <p:sldId id="351" r:id="rId30"/>
    <p:sldId id="354" r:id="rId31"/>
    <p:sldId id="353" r:id="rId32"/>
    <p:sldId id="336" r:id="rId33"/>
    <p:sldId id="355" r:id="rId34"/>
    <p:sldId id="356" r:id="rId35"/>
    <p:sldId id="357" r:id="rId36"/>
    <p:sldId id="352" r:id="rId37"/>
    <p:sldId id="358" r:id="rId38"/>
    <p:sldId id="337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9" autoAdjust="0"/>
    <p:restoredTop sz="98468" autoAdjust="0"/>
  </p:normalViewPr>
  <p:slideViewPr>
    <p:cSldViewPr snapToGrid="0">
      <p:cViewPr varScale="1">
        <p:scale>
          <a:sx n="73" d="100"/>
          <a:sy n="73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0B875-A577-4D88-8B1F-9A4BE553AA99}" type="datetimeFigureOut">
              <a:rPr lang="zh-TW" altLang="en-US" smtClean="0"/>
              <a:t>2013/12/8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090EE-20E5-4FD6-A9C7-7F531050CF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17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90EE-20E5-4FD6-A9C7-7F531050CFB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5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090EE-20E5-4FD6-A9C7-7F531050CFB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44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ea typeface="Cambria Math" pitchFamily="18" charset="0"/>
              </a:rPr>
              <a:pPr/>
              <a:t>12/8/2013</a:t>
            </a:fld>
            <a:endParaRPr lang="en-US">
              <a:ea typeface="Cambria Math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endParaRPr lang="en-US">
              <a:ea typeface="Cambria Math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fld id="{B6F15528-21DE-4FAA-801E-634DDDAF4B2B}" type="slidenum">
              <a:rPr lang="en-US" smtClean="0">
                <a:ea typeface="Cambria Math" pitchFamily="18" charset="0"/>
              </a:rPr>
              <a:pPr/>
              <a:t>‹#›</a:t>
            </a:fld>
            <a:endParaRPr lang="en-US">
              <a:ea typeface="Cambria Math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ea typeface="Cambria Math" pitchFamily="18" charset="0"/>
              </a:rPr>
              <a:pPr/>
              <a:t>12/8/2013</a:t>
            </a:fld>
            <a:endParaRPr lang="en-US">
              <a:ea typeface="Cambria Math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</a:lstStyle>
          <a:p>
            <a:endParaRPr lang="en-US">
              <a:ea typeface="Cambria Math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</a:lstStyle>
          <a:p>
            <a:fld id="{B6F15528-21DE-4FAA-801E-634DDDAF4B2B}" type="slidenum">
              <a:rPr lang="en-US" smtClean="0">
                <a:ea typeface="Cambria Math" pitchFamily="18" charset="0"/>
              </a:rPr>
              <a:pPr/>
              <a:t>‹#›</a:t>
            </a:fld>
            <a:endParaRPr lang="en-US">
              <a:ea typeface="Cambria Math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 Math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5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04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microsoft.com/office/2007/relationships/media" Target="../media/media2.mp4"/><Relationship Id="rId7" Type="http://schemas.openxmlformats.org/officeDocument/2006/relationships/image" Target="../media/image91.gif"/><Relationship Id="rId12" Type="http://schemas.openxmlformats.org/officeDocument/2006/relationships/image" Target="../media/image10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4.png"/><Relationship Id="rId4" Type="http://schemas.openxmlformats.org/officeDocument/2006/relationships/video" Target="../media/media2.mp4"/><Relationship Id="rId9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99.png"/><Relationship Id="rId11" Type="http://schemas.openxmlformats.org/officeDocument/2006/relationships/image" Target="../media/image101.jpeg"/><Relationship Id="rId5" Type="http://schemas.openxmlformats.org/officeDocument/2006/relationships/image" Target="../media/image98.png"/><Relationship Id="rId10" Type="http://schemas.openxmlformats.org/officeDocument/2006/relationships/image" Target="../media/image100.png"/><Relationship Id="rId4" Type="http://schemas.openxmlformats.org/officeDocument/2006/relationships/image" Target="../media/image92.png"/><Relationship Id="rId9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5.png"/><Relationship Id="rId12" Type="http://schemas.openxmlformats.org/officeDocument/2006/relationships/image" Target="../media/image1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3.png"/><Relationship Id="rId11" Type="http://schemas.openxmlformats.org/officeDocument/2006/relationships/image" Target="../media/image113.png"/><Relationship Id="rId5" Type="http://schemas.openxmlformats.org/officeDocument/2006/relationships/image" Target="../media/image102.png"/><Relationship Id="rId10" Type="http://schemas.openxmlformats.org/officeDocument/2006/relationships/image" Target="../media/image112.gif"/><Relationship Id="rId4" Type="http://schemas.openxmlformats.org/officeDocument/2006/relationships/image" Target="../media/image92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7" Type="http://schemas.openxmlformats.org/officeDocument/2006/relationships/image" Target="../media/image107.png"/><Relationship Id="rId12" Type="http://schemas.openxmlformats.org/officeDocument/2006/relationships/image" Target="../media/image13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8.png"/><Relationship Id="rId10" Type="http://schemas.openxmlformats.org/officeDocument/2006/relationships/image" Target="../media/image100.png"/><Relationship Id="rId9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dsabs.harvard.edu/cgi-bin/nph-data_query?bibcode=1996ApJ...465..327M&amp;db_key=AST&amp;link_type=ABSTRACT&amp;high=52836ec0cf14842" TargetMode="External"/><Relationship Id="rId2" Type="http://schemas.openxmlformats.org/officeDocument/2006/relationships/hyperlink" Target="http://adsabs.harvard.edu/cgi-bin/nph-data_query?bibcode=1996ApJ...465..312E&amp;db_key=AST&amp;link_type=ABSTRACT&amp;high=52836ec0cf147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sabs.harvard.edu/cgi-bin/nph-data_query?bibcode=2009ApJ...693..771F&amp;db_key=AST&amp;link_type=ABSTRACT&amp;high=52836ec0cf32726" TargetMode="Externa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10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Black Hole Astrophysics</a:t>
            </a:r>
            <a:br>
              <a:rPr lang="en-US" altLang="zh-TW" dirty="0"/>
            </a:br>
            <a:r>
              <a:rPr lang="en-US" altLang="zh-TW" dirty="0" smtClean="0"/>
              <a:t>Chapters</a:t>
            </a:r>
            <a:r>
              <a:rPr lang="zh-TW" altLang="en-US" dirty="0" smtClean="0"/>
              <a:t> </a:t>
            </a:r>
            <a:r>
              <a:rPr lang="en-US" altLang="zh-TW" dirty="0"/>
              <a:t> </a:t>
            </a:r>
            <a:r>
              <a:rPr lang="en-US" altLang="zh-TW" dirty="0" smtClean="0"/>
              <a:t>9.2.2&amp;9.4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0693" y="6488668"/>
            <a:ext cx="6223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All figures extracted from online sources of from the textbook.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ea typeface="Cambria Math" panose="02040503050406030204" pitchFamily="18" charset="0"/>
              </a:rPr>
              <a:t>The generalized Ohm’s law – Review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87178" y="1021491"/>
                <a:ext cx="8188411" cy="2049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generalized Ohm’s law reads as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groupChr>
                        </m:num>
                        <m:den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groupChr>
                      <m:r>
                        <a:rPr lang="zh-TW" altLang="en-US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⟷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×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×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acc>
                        <m:accPr>
                          <m:chr m:val="̂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acc>
                      <m:r>
                        <a:rPr lang="zh-TW" altLang="en-US">
                          <a:latin typeface="Cambria Math" panose="02040503050406030204" pitchFamily="18" charset="0"/>
                        </a:rPr>
                        <m:t>·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groupChr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simple language, it simply says: </a:t>
                </a:r>
              </a:p>
              <a:p>
                <a:pPr algn="ctr"/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are the different ways we can cause the current to change?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groupChr>
                          </m:num>
                          <m:den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=…</m:t>
                    </m:r>
                  </m:oMath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8" y="1021491"/>
                <a:ext cx="8188411" cy="2049728"/>
              </a:xfrm>
              <a:prstGeom prst="rect">
                <a:avLst/>
              </a:prstGeom>
              <a:blipFill rotWithShape="1">
                <a:blip r:embed="rId2"/>
                <a:stretch>
                  <a:fillRect l="-670" t="-17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3648" y="2952952"/>
                <a:ext cx="6216331" cy="18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5. The Hall effect term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d>
                          <m:d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groupChr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×</m:t>
                            </m:r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groupChr>
                          </m:e>
                        </m:d>
                      </m:e>
                    </m:d>
                  </m:oMath>
                </a14:m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This term is slightly more complicated, it contains </a:t>
                </a:r>
                <a14:m>
                  <m:oMath xmlns:m="http://schemas.openxmlformats.org/officeDocument/2006/math"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groupChr>
                  </m:oMath>
                </a14:m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, which means that both rotation of electron velocity and ion velocity contribute. (It is that Hall effect which is commonly used to determine semiconductor type)</a:t>
                </a:r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48" y="2952952"/>
                <a:ext cx="6216331" cy="1855829"/>
              </a:xfrm>
              <a:prstGeom prst="rect">
                <a:avLst/>
              </a:prstGeom>
              <a:blipFill rotWithShape="1">
                <a:blip r:embed="rId3"/>
                <a:stretch>
                  <a:fillRect l="-883" b="-39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3528" y="1346662"/>
            <a:ext cx="1235872" cy="6996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pic>
        <p:nvPicPr>
          <p:cNvPr id="1026" name="Picture 2" descr="G:\Desktop\Black Hole Astrophysics\Textbook circle\13 Ch9.2&amp;9.4\Hall_Effect_Measurement_Setup_for_Electr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9" y="3071218"/>
            <a:ext cx="2779827" cy="179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193964" y="5154731"/>
            <a:ext cx="2107057" cy="402482"/>
            <a:chOff x="2863516" y="5597999"/>
            <a:chExt cx="2107057" cy="40248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63516" y="5802872"/>
              <a:ext cx="145809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321613" y="5597999"/>
                  <a:ext cx="648960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groupChr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1613" y="5597999"/>
                  <a:ext cx="648960" cy="40248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804" t="-15152" r="-7477" b="-2272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193963" y="5538389"/>
            <a:ext cx="1003683" cy="369332"/>
            <a:chOff x="2583429" y="5844062"/>
            <a:chExt cx="1003683" cy="36933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583429" y="6008818"/>
              <a:ext cx="280087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863516" y="5844062"/>
                  <a:ext cx="7235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3516" y="5844062"/>
                  <a:ext cx="72359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361" t="-15000" r="-6723" b="-2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79264" y="5518479"/>
            <a:ext cx="1914699" cy="369332"/>
            <a:chOff x="668730" y="6005385"/>
            <a:chExt cx="1914699" cy="369332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1405419" y="6190051"/>
              <a:ext cx="117801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68730" y="6005385"/>
                  <a:ext cx="7549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30" y="6005385"/>
                  <a:ext cx="75495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226" t="-14754" r="-6452" b="-229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763011" y="4785563"/>
            <a:ext cx="430952" cy="917582"/>
            <a:chOff x="475356" y="4928050"/>
            <a:chExt cx="430952" cy="91758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906308" y="4928050"/>
              <a:ext cx="0" cy="917582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75356" y="5163163"/>
                  <a:ext cx="430952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groupChr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356" y="5163163"/>
                  <a:ext cx="430952" cy="40248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6667" r="-1267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1978487" y="5723055"/>
            <a:ext cx="1186287" cy="652430"/>
            <a:chOff x="2193964" y="5723055"/>
            <a:chExt cx="1186287" cy="652430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2193964" y="5723055"/>
              <a:ext cx="215477" cy="298894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193964" y="5973003"/>
                  <a:ext cx="1186287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r>
                    <a:rPr lang="zh-TW" altLang="en-US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zh-TW" altLang="en-US">
                          <a:latin typeface="Cambria Math" panose="02040503050406030204" pitchFamily="18" charset="0"/>
                        </a:rPr>
                        <m:t>×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groupChr>
                    </m:oMath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3964" y="5973003"/>
                  <a:ext cx="1186287" cy="40248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062" t="-16667" r="-42784" b="-2121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237629" y="5723055"/>
            <a:ext cx="1824242" cy="965715"/>
            <a:chOff x="585199" y="5723055"/>
            <a:chExt cx="1824242" cy="965715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1713243" y="5723055"/>
              <a:ext cx="696198" cy="96571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85199" y="5973003"/>
                  <a:ext cx="1429237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r>
                    <a:rPr lang="zh-TW" altLang="en-US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zh-TW" altLang="en-US">
                          <a:latin typeface="Cambria Math" panose="02040503050406030204" pitchFamily="18" charset="0"/>
                        </a:rPr>
                        <m:t>×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groupChr>
                    </m:oMath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99" y="5973003"/>
                  <a:ext cx="1429237" cy="40248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6667" r="-35043" b="-2121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6355381" y="5324088"/>
            <a:ext cx="2107057" cy="402482"/>
            <a:chOff x="2863516" y="5597999"/>
            <a:chExt cx="2107057" cy="40248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863516" y="5802872"/>
              <a:ext cx="145809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4321613" y="5597999"/>
                  <a:ext cx="648960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groupChr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1613" y="5597999"/>
                  <a:ext cx="648960" cy="40248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3774" t="-15152" r="-7547" b="-2272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6355380" y="5707746"/>
            <a:ext cx="1003683" cy="369332"/>
            <a:chOff x="2583429" y="5844062"/>
            <a:chExt cx="1003683" cy="369332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2583429" y="6008818"/>
              <a:ext cx="280087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2863516" y="5844062"/>
                  <a:ext cx="7235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3516" y="5844062"/>
                  <a:ext cx="72359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2521" t="-14754" r="-7563" b="-229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4440681" y="5687836"/>
            <a:ext cx="1914699" cy="369332"/>
            <a:chOff x="668730" y="6005385"/>
            <a:chExt cx="1914699" cy="369332"/>
          </a:xfrm>
        </p:grpSpPr>
        <p:cxnSp>
          <p:nvCxnSpPr>
            <p:cNvPr id="37" name="Straight Arrow Connector 36"/>
            <p:cNvCxnSpPr/>
            <p:nvPr/>
          </p:nvCxnSpPr>
          <p:spPr>
            <a:xfrm flipH="1">
              <a:off x="1405419" y="6190051"/>
              <a:ext cx="117801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668730" y="6005385"/>
                  <a:ext cx="7549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30" y="6005385"/>
                  <a:ext cx="75495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2419" t="-14754" r="-7258" b="-229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5924428" y="4954920"/>
            <a:ext cx="430952" cy="917582"/>
            <a:chOff x="475356" y="4928050"/>
            <a:chExt cx="430952" cy="917582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906308" y="4928050"/>
              <a:ext cx="0" cy="917582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75356" y="5163163"/>
                  <a:ext cx="430952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groupChr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356" y="5163163"/>
                  <a:ext cx="430952" cy="40248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16667" r="-1126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6359979" y="5872502"/>
            <a:ext cx="1372928" cy="490149"/>
            <a:chOff x="2588028" y="5516343"/>
            <a:chExt cx="1372928" cy="490149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2588028" y="5516343"/>
              <a:ext cx="202746" cy="269858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2857449" y="5637160"/>
                  <a:ext cx="110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:r>
                    <a:rPr lang="en-US" altLang="zh-TW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t+dt</a:t>
                  </a:r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449" y="5637160"/>
                  <a:ext cx="1103507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2210" t="-14754" r="-4420" b="-229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4609939" y="5872502"/>
            <a:ext cx="1745441" cy="782520"/>
            <a:chOff x="837988" y="5697576"/>
            <a:chExt cx="1745441" cy="782520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690457" y="5697576"/>
              <a:ext cx="892972" cy="78252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837988" y="6016380"/>
                  <a:ext cx="1134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:r>
                    <a:rPr lang="en-US" altLang="zh-TW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t+dt</a:t>
                  </a:r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988" y="6016380"/>
                  <a:ext cx="1134862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1613" t="-15000" r="-4839" b="-2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6286499" y="4955080"/>
            <a:ext cx="2289090" cy="573881"/>
            <a:chOff x="2790036" y="5597999"/>
            <a:chExt cx="2289090" cy="573881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2790036" y="5832952"/>
              <a:ext cx="1276351" cy="33892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4050255" y="5597999"/>
                  <a:ext cx="1028871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groupChr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:r>
                    <a:rPr lang="en-US" altLang="zh-TW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t+dt</a:t>
                  </a:r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0255" y="5597999"/>
                  <a:ext cx="1028871" cy="40248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2367" t="-15152" r="-4142" b="-2272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Arc 65"/>
          <p:cNvSpPr/>
          <p:nvPr/>
        </p:nvSpPr>
        <p:spPr>
          <a:xfrm rot="20963358" flipH="1">
            <a:off x="6639167" y="5019348"/>
            <a:ext cx="767493" cy="901547"/>
          </a:xfrm>
          <a:prstGeom prst="arc">
            <a:avLst>
              <a:gd name="adj1" fmla="val 8454915"/>
              <a:gd name="adj2" fmla="val 13385952"/>
            </a:avLst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Cambria Math" panose="02040503050406030204" pitchFamily="18" charset="0"/>
              </a:rPr>
              <a:t>The generalized Ohm’s law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87178" y="1021491"/>
                <a:ext cx="8188411" cy="1005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Slightly modified, the generalized Ohm’s law reads as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groupChr>
                        </m:num>
                        <m:den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groupChr>
                      <m:r>
                        <a:rPr lang="zh-TW" altLang="en-US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⟷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×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×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acc>
                        <m:accPr>
                          <m:chr m:val="̂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acc>
                      <m:r>
                        <a:rPr lang="zh-TW" altLang="en-US">
                          <a:latin typeface="Cambria Math" panose="02040503050406030204" pitchFamily="18" charset="0"/>
                        </a:rPr>
                        <m:t>·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groupChr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8" y="1021491"/>
                <a:ext cx="8188411" cy="1005916"/>
              </a:xfrm>
              <a:prstGeom prst="rect">
                <a:avLst/>
              </a:prstGeom>
              <a:blipFill rotWithShape="1">
                <a:blip r:embed="rId2"/>
                <a:stretch>
                  <a:fillRect l="-670" t="-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87177" y="2219325"/>
                <a:ext cx="8188411" cy="382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Now, the fully General Relativistic version:</a:t>
                </a:r>
              </a:p>
              <a:p>
                <a:endParaRPr lang="en-US" altLang="zh-TW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4⁢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𝔍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αβ</m:t>
                              </m:r>
                            </m:sup>
                          </m:s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𝔍</m:t>
                                  </m:r>
                                </m:e>
                                <m:sup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𝔍</m:t>
                              </m:r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𝔍</m:t>
                              </m:r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the rest frame of the fluid, it reads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zh-TW" alt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sSup>
                                  <m:sSup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  <m:r>
                                          <a:rPr lang="zh-TW" altLang="en-US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  <m:r>
                                          <a:rPr lang="zh-TW" altLang="en-US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  <m:r>
                                          <a:rPr lang="zh-TW" altLang="en-US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  <m:r>
                                          <a:rPr lang="zh-TW" altLang="en-US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  <m:r>
                                          <a:rPr lang="zh-TW" altLang="en-US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  <m:r>
                                          <a:rPr lang="zh-TW" altLang="en-US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7" y="2219325"/>
                <a:ext cx="8188411" cy="3821111"/>
              </a:xfrm>
              <a:prstGeom prst="rect">
                <a:avLst/>
              </a:prstGeom>
              <a:blipFill rotWithShape="1">
                <a:blip r:embed="rId3"/>
                <a:stretch>
                  <a:fillRect l="-670" t="-9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137790" y="5927972"/>
            <a:ext cx="1879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WTH</a:t>
            </a:r>
            <a:endParaRPr lang="zh-TW" altLang="en-US" sz="6000" dirty="0">
              <a:latin typeface="Cambria Math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9300" y="6251138"/>
            <a:ext cx="5353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OK… I have to admit, my first response to this was …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Cambria Math" panose="02040503050406030204" pitchFamily="18" charset="0"/>
              </a:rPr>
              <a:t>The generalized Ohm’s </a:t>
            </a:r>
            <a:r>
              <a:rPr lang="en-US" altLang="zh-TW" dirty="0" smtClean="0">
                <a:ea typeface="Cambria Math" panose="02040503050406030204" pitchFamily="18" charset="0"/>
              </a:rPr>
              <a:t>law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2456" y="2627009"/>
                <a:ext cx="8711039" cy="4094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zh-TW" altLang="en-US" sz="1400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zh-TW" altLang="en-US" sz="1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 sz="1400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400">
                                  <a:latin typeface="Cambria Math" panose="02040503050406030204" pitchFamily="18" charset="0"/>
                                </a:rPr>
                                <m:t>𝔍</m:t>
                              </m:r>
                            </m:e>
                            <m:sub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zh-TW" altLang="en-US" sz="1400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 sz="1400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zh-TW" altLang="en-US" sz="1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TW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1400">
                              <a:latin typeface="Cambria Math" panose="02040503050406030204" pitchFamily="18" charset="0"/>
                            </a:rPr>
                            <m:t>1,−</m:t>
                          </m:r>
                          <m:sSub>
                            <m:sSubPr>
                              <m:ctrlP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 sz="1400">
                              <a:latin typeface="Cambria Math" panose="02040503050406030204" pitchFamily="18" charset="0"/>
                            </a:rPr>
                            <m:t>⁢</m:t>
                          </m:r>
                          <m:f>
                            <m:fPr>
                              <m:ctrlP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400">
                                      <a:latin typeface="Cambria Math" panose="02040503050406030204" pitchFamily="18" charset="0"/>
                                    </a:rPr>
                                    <m:t>𝔍</m:t>
                                  </m:r>
                                </m:e>
                                <m:sub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zh-TW" altLang="en-US" sz="1400">
                              <a:latin typeface="Cambria Math" panose="02040503050406030204" pitchFamily="18" charset="0"/>
                            </a:rPr>
                            <m:t>,−</m:t>
                          </m:r>
                          <m:sSub>
                            <m:sSubPr>
                              <m:ctrlP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 sz="1400">
                              <a:latin typeface="Cambria Math" panose="02040503050406030204" pitchFamily="18" charset="0"/>
                            </a:rPr>
                            <m:t>⁢</m:t>
                          </m:r>
                          <m:f>
                            <m:fPr>
                              <m:ctrlP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400">
                                      <a:latin typeface="Cambria Math" panose="02040503050406030204" pitchFamily="18" charset="0"/>
                                    </a:rPr>
                                    <m:t>𝔍</m:t>
                                  </m:r>
                                </m:e>
                                <m:sub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zh-TW" altLang="en-US" sz="1400">
                              <a:latin typeface="Cambria Math" panose="02040503050406030204" pitchFamily="18" charset="0"/>
                            </a:rPr>
                            <m:t>,−</m:t>
                          </m:r>
                          <m:sSub>
                            <m:sSubPr>
                              <m:ctrlP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 sz="1400">
                              <a:latin typeface="Cambria Math" panose="02040503050406030204" pitchFamily="18" charset="0"/>
                            </a:rPr>
                            <m:t>⁢</m:t>
                          </m:r>
                          <m:f>
                            <m:fPr>
                              <m:ctrlP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400">
                                      <a:latin typeface="Cambria Math" panose="02040503050406030204" pitchFamily="18" charset="0"/>
                                    </a:rPr>
                                    <m:t>𝔍</m:t>
                                  </m:r>
                                </m:e>
                                <m:sub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zh-TW" altLang="en-US" sz="1400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sz="1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TW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d>
                                  <m:d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groupChr>
                                      <m:groupChrPr>
                                        <m:chr m:val="⇀"/>
                                        <m:pos m:val="top"/>
                                        <m:vertJc m:val="bot"/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</m:e>
                                    </m:groupChr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·</m:t>
                                    </m:r>
                                    <m:groupChr>
                                      <m:groupChrPr>
                                        <m:chr m:val="⇀"/>
                                        <m:pos m:val="top"/>
                                        <m:vertJc m:val="bot"/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groupCh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d>
                                  <m:d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⁢</m:t>
                                    </m:r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⁢</m:t>
                                    </m:r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d>
                                  <m:d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⁢</m:t>
                                    </m:r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⁢</m:t>
                                    </m:r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d>
                                  <m:d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⁢</m:t>
                                    </m:r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⁢</m:t>
                                    </m:r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1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TW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d>
                                  <m:d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groupChr>
                                      <m:groupChrPr>
                                        <m:chr m:val="⇀"/>
                                        <m:pos m:val="top"/>
                                        <m:vertJc m:val="bot"/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</m:e>
                                    </m:groupChr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·</m:t>
                                    </m:r>
                                    <m:groupChr>
                                      <m:groupChrPr>
                                        <m:chr m:val="⇀"/>
                                        <m:pos m:val="top"/>
                                        <m:vertJc m:val="bot"/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groupChr>
                                  </m:e>
                                </m:d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groupChr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en-US" altLang="zh-TW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400">
                                                    <a:latin typeface="Cambria Math" panose="02040503050406030204" pitchFamily="18" charset="0"/>
                                                  </a:rPr>
                                                  <m:t>𝔍</m:t>
                                                </m:r>
                                              </m:e>
                                            </m:groupCh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</m:groupCh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groupChr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en-US" altLang="zh-TW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400">
                                                    <a:latin typeface="Cambria Math" panose="02040503050406030204" pitchFamily="18" charset="0"/>
                                                  </a:rPr>
                                                  <m:t>𝔍</m:t>
                                                </m:r>
                                              </m:e>
                                            </m:groupCh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</m:groupCh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groupChr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en-US" altLang="zh-TW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400">
                                                    <a:latin typeface="Cambria Math" panose="02040503050406030204" pitchFamily="18" charset="0"/>
                                                  </a:rPr>
                                                  <m:t>𝔍</m:t>
                                                </m:r>
                                              </m:e>
                                            </m:groupCh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</m:groupCh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6" y="2627009"/>
                <a:ext cx="8711039" cy="40949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706978" y="5148276"/>
                <a:ext cx="3025444" cy="1193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𝔍</m:t>
                              </m:r>
                            </m:e>
                            <m:sup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>
                                        <a:latin typeface="Cambria Math" panose="02040503050406030204" pitchFamily="18" charset="0"/>
                                      </a:rPr>
                                      <m:t>𝔍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>
                                        <a:latin typeface="Cambria Math" panose="02040503050406030204" pitchFamily="18" charset="0"/>
                                      </a:rPr>
                                      <m:t>𝔍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>
                                        <a:latin typeface="Cambria Math" panose="02040503050406030204" pitchFamily="18" charset="0"/>
                                      </a:rPr>
                                      <m:t>𝔍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978" y="5148276"/>
                <a:ext cx="3025444" cy="11933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504950" y="1106528"/>
                <a:ext cx="6172200" cy="1520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4⁢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𝔍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αβ</m:t>
                              </m:r>
                            </m:sup>
                          </m:s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𝔍</m:t>
                                  </m:r>
                                </m:e>
                                <m:sup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𝔍</m:t>
                              </m:r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𝔍</m:t>
                              </m:r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50" y="1106528"/>
                <a:ext cx="6172200" cy="15204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409949" y="1161918"/>
            <a:ext cx="1876425" cy="619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76874" y="1161918"/>
            <a:ext cx="1524001" cy="619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8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/>
              <a:t>The generalized Ohm’s law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04950" y="1106528"/>
                <a:ext cx="6172200" cy="1520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>
                              <a:latin typeface="Cambria Math"/>
                            </a:rPr>
                            <m:t>𝛻</m:t>
                          </m:r>
                        </m:e>
                        <m:sub>
                          <m:r>
                            <a:rPr lang="zh-TW" altLang="en-US" i="1">
                              <a:latin typeface="Cambria Math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zh-TW" altLang="en-US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>
                              <a:latin typeface="Cambria Math"/>
                            </a:rPr>
                            <m:t>4⁢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zh-TW" altLang="en-US">
                          <a:latin typeface="Cambria Math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</a:rPr>
                                <m:t>𝑐</m:t>
                              </m:r>
                            </m:den>
                          </m:f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/>
                                </a:rPr>
                                <m:t>⁢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>
                                      <a:latin typeface="Cambria Math"/>
                                    </a:rPr>
                                    <m:t>𝔍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/>
                                </a:rPr>
                                <m:t>αβ</m:t>
                              </m:r>
                            </m:sup>
                          </m:sSup>
                          <m:r>
                            <a:rPr lang="zh-TW" altLang="en-US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/>
                                </a:rPr>
                                <m:t>⁢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𝛽</m:t>
                                  </m:r>
                                </m:sup>
                              </m:sSup>
                              <m:r>
                                <a:rPr lang="zh-TW" altLang="en-US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>
                                      <a:latin typeface="Cambria Math"/>
                                    </a:rPr>
                                    <m:t>𝔍</m:t>
                                  </m:r>
                                </m:e>
                                <m:sup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𝛽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≡</m:t>
                      </m:r>
                      <m:d>
                        <m:d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TW" altLang="en-US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zh-TW" altLang="en-US">
                          <a:latin typeface="Cambria Math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/>
                            </a:rPr>
                            <m:t>𝛽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>
                                  <a:latin typeface="Cambria Math"/>
                                </a:rPr>
                                <m:t>𝔍</m:t>
                              </m:r>
                              <m:r>
                                <a:rPr lang="zh-TW" altLang="en-US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zh-TW" altLang="en-US" i="1">
                              <a:latin typeface="Cambria Math"/>
                            </a:rPr>
                            <m:t>𝛽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>
                                  <a:latin typeface="Cambria Math"/>
                                </a:rPr>
                                <m:t>𝔍</m:t>
                              </m:r>
                              <m:r>
                                <a:rPr lang="zh-TW" altLang="en-US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zh-TW" altLang="en-US" i="1">
                              <a:latin typeface="Cambria Math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/>
                            </a:rPr>
                            <m:t>𝛽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zh-TW" altLang="en-US" i="1"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αβ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50" y="1106528"/>
                <a:ext cx="6172200" cy="15204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976437" y="1163678"/>
            <a:ext cx="709613" cy="619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438428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152525" y="2844908"/>
                <a:ext cx="6838950" cy="371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1600">
                              <a:latin typeface="Cambria Math"/>
                            </a:rPr>
                            <m:t>𝛻</m:t>
                          </m:r>
                        </m:e>
                        <m:sub>
                          <m:r>
                            <a:rPr lang="zh-TW" altLang="en-US" sz="1600" i="1">
                              <a:latin typeface="Cambria Math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 sz="1600">
                              <a:latin typeface="Cambria Math"/>
                            </a:rPr>
                            <m:t>αβ</m:t>
                          </m:r>
                        </m:sup>
                      </m:sSup>
                      <m:r>
                        <a:rPr lang="zh-TW" altLang="en-US" sz="16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1600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zh-TW" altLang="en-US" sz="160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zh-TW" altLang="en-US" sz="1600" i="1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zh-TW" altLang="en-US" sz="160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1600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zh-TW" altLang="en-US" sz="160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zh-TW" altLang="en-US" sz="16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zh-TW" altLang="en-US" sz="160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1600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zh-TW" altLang="en-US" sz="160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zh-TW" altLang="en-US" sz="1600" i="1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zh-TW" altLang="en-US" sz="160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1600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zh-TW" altLang="en-US" sz="160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zh-TW" altLang="en-US" sz="1600" i="1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zh-TW" altLang="en-US" sz="1600">
                          <a:latin typeface="Cambria Math"/>
                        </a:rPr>
                        <m:t>⁢</m:t>
                      </m:r>
                      <m:d>
                        <m:d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𝔍</m:t>
                                        </m:r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𝔍</m:t>
                                        </m:r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𝔍</m:t>
                                        </m:r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𝔍</m:t>
                                        </m:r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𝔍</m:t>
                                        </m:r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𝔍</m:t>
                                        </m:r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zh-TW" altLang="en-US" sz="16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zh-TW" altLang="en-US" sz="1600">
                                    <a:latin typeface="Cambria Math"/>
                                  </a:rPr>
                                  <m:t>+</m:t>
                                </m:r>
                                <m:groupChr>
                                  <m:groupChrPr>
                                    <m:chr m:val="⇀"/>
                                    <m:pos m:val="top"/>
                                    <m:vertJc m:val="bot"/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𝛻</m:t>
                                    </m:r>
                                  </m:e>
                                </m:groupChr>
                                <m:r>
                                  <a:rPr lang="zh-TW" altLang="en-US" sz="1600">
                                    <a:latin typeface="Cambria Math"/>
                                  </a:rPr>
                                  <m:t>·</m:t>
                                </m:r>
                                <m:groupChr>
                                  <m:groupChrPr>
                                    <m:chr m:val="⇀"/>
                                    <m:pos m:val="top"/>
                                    <m:vertJc m:val="bot"/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𝔍</m:t>
                                    </m:r>
                                  </m:e>
                                </m:groupChr>
                                <m:r>
                                  <a:rPr lang="zh-TW" altLang="en-US" sz="160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zh-TW" altLang="en-US" sz="160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zh-TW" altLang="en-US" sz="160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zh-TW" altLang="en-US" sz="160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zh-TW" altLang="en-US" sz="16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zh-TW" altLang="en-US" sz="1600">
                                    <a:latin typeface="Cambria Math"/>
                                  </a:rPr>
                                  <m:t>+</m:t>
                                </m:r>
                                <m:groupChr>
                                  <m:groupChrPr>
                                    <m:chr m:val="⇀"/>
                                    <m:pos m:val="top"/>
                                    <m:vertJc m:val="bot"/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𝛻</m:t>
                                    </m:r>
                                  </m:e>
                                </m:groupChr>
                                <m:r>
                                  <a:rPr lang="zh-TW" altLang="en-US" sz="1600">
                                    <a:latin typeface="Cambria Math"/>
                                  </a:rPr>
                                  <m:t>·</m:t>
                                </m:r>
                                <m:groupChr>
                                  <m:groupChrPr>
                                    <m:chr m:val="⇀"/>
                                    <m:pos m:val="top"/>
                                    <m:vertJc m:val="bot"/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𝔍</m:t>
                                    </m:r>
                                  </m:e>
                                </m:groupChr>
                                <m:r>
                                  <a:rPr lang="zh-TW" altLang="en-US" sz="160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num>
                                          <m:den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𝛻</m:t>
                                        </m:r>
                                        <m:sSub>
                                          <m:sSub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num>
                                          <m:den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𝛻</m:t>
                                        </m:r>
                                        <m:sSub>
                                          <m:sSub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num>
                                          <m:den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𝛻</m:t>
                                        </m:r>
                                        <m:sSub>
                                          <m:sSub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25" y="2844908"/>
                <a:ext cx="6838950" cy="37170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0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The generalized Ohm’s </a:t>
            </a:r>
            <a:r>
              <a:rPr lang="en-US" altLang="zh-TW" dirty="0" smtClean="0"/>
              <a:t>law—</a:t>
            </a:r>
            <a:br>
              <a:rPr lang="en-US" altLang="zh-TW" dirty="0" smtClean="0"/>
            </a:br>
            <a:r>
              <a:rPr lang="en-US" altLang="zh-TW" dirty="0" smtClean="0"/>
              <a:t>putting it together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08320" y="2399066"/>
                <a:ext cx="5848909" cy="2582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zh-TW" altLang="en-US" sz="1600">
                                    <a:latin typeface="Cambria Math"/>
                                  </a:rPr>
                                  <m:t>+</m:t>
                                </m:r>
                                <m:groupChr>
                                  <m:groupChrPr>
                                    <m:chr m:val="⇀"/>
                                    <m:pos m:val="top"/>
                                    <m:vertJc m:val="bot"/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𝛻</m:t>
                                    </m:r>
                                  </m:e>
                                </m:groupChr>
                                <m:r>
                                  <a:rPr lang="zh-TW" altLang="en-US" sz="1600">
                                    <a:latin typeface="Cambria Math"/>
                                  </a:rPr>
                                  <m:t>·</m:t>
                                </m:r>
                                <m:groupChr>
                                  <m:groupChrPr>
                                    <m:chr m:val="⇀"/>
                                    <m:pos m:val="top"/>
                                    <m:vertJc m:val="bot"/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𝔍</m:t>
                                    </m:r>
                                  </m:e>
                                </m:groupChr>
                                <m:r>
                                  <a:rPr lang="zh-TW" altLang="en-US" sz="160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num>
                                          <m:den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𝛻</m:t>
                                        </m:r>
                                        <m:sSub>
                                          <m:sSub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num>
                                          <m:den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𝛻</m:t>
                                        </m:r>
                                        <m:sSub>
                                          <m:sSub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num>
                                          <m:den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𝛻</m:t>
                                        </m:r>
                                        <m:sSub>
                                          <m:sSub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zh-TW" altLang="en-US" sz="16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TW" altLang="en-US" sz="1600" i="1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zh-TW" altLang="en-US" sz="16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1600">
                              <a:latin typeface="Cambria Math"/>
                            </a:rPr>
                            <m:t>4⁢</m:t>
                          </m:r>
                          <m:r>
                            <a:rPr lang="zh-TW" altLang="en-US" sz="1600" i="1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zh-TW" altLang="en-US" sz="1600">
                          <a:latin typeface="Cambria Math"/>
                        </a:rPr>
                        <m:t>⁢</m:t>
                      </m:r>
                      <m:d>
                        <m:d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d>
                                  <m:d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groupChr>
                                      <m:groupChrPr>
                                        <m:chr m:val="⇀"/>
                                        <m:pos m:val="top"/>
                                        <m:vertJc m:val="bot"/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𝔍</m:t>
                                        </m:r>
                                      </m:e>
                                    </m:groupChr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·</m:t>
                                    </m:r>
                                    <m:groupChr>
                                      <m:groupChrPr>
                                        <m:chr m:val="⇀"/>
                                        <m:pos m:val="top"/>
                                        <m:vertJc m:val="bot"/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zh-TW" altLang="en-US" sz="16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groupChr>
                                  </m:e>
                                </m:d>
                                <m:r>
                                  <a:rPr lang="zh-TW" altLang="en-US" sz="16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zh-TW" altLang="en-US" sz="16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groupChr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TW" alt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TW" altLang="en-US" sz="1600" i="1">
                                                    <a:latin typeface="Cambria Math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TW" altLang="en-US" sz="1600" i="1">
                                                    <a:latin typeface="Cambria Math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en-US" altLang="zh-TW" sz="16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600">
                                                    <a:latin typeface="Cambria Math"/>
                                                  </a:rPr>
                                                  <m:t>𝔍</m:t>
                                                </m:r>
                                              </m:e>
                                            </m:groupCh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×</m:t>
                                            </m:r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600" i="1">
                                                    <a:latin typeface="Cambria Math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</m:groupCh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zh-TW" altLang="en-US" sz="16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𝔍</m:t>
                                    </m:r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groupChr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TW" alt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TW" altLang="en-US" sz="1600" i="1">
                                                    <a:latin typeface="Cambria Math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TW" altLang="en-US" sz="1600" i="1">
                                                    <a:latin typeface="Cambria Math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en-US" altLang="zh-TW" sz="16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600">
                                                    <a:latin typeface="Cambria Math"/>
                                                  </a:rPr>
                                                  <m:t>𝔍</m:t>
                                                </m:r>
                                              </m:e>
                                            </m:groupChr>
                                            <m:r>
                                              <a:rPr lang="zh-TW" altLang="en-US" sz="1600">
                                                <a:latin typeface="Cambria Math"/>
                                              </a:rPr>
                                              <m:t>×</m:t>
                                            </m:r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600" i="1">
                                                    <a:latin typeface="Cambria Math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</m:groupCh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𝑦</m:t>
                                    </m:r>
                                  </m:sup>
                                </m:sSup>
                                <m:r>
                                  <a:rPr lang="zh-TW" altLang="en-US" sz="16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𝔍</m:t>
                                    </m:r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groupChr>
                                        <m:r>
                                          <a:rPr lang="zh-TW" altLang="en-US" sz="1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600" i="1">
                                                <a:latin typeface="Cambria Math"/>
                                              </a:rPr>
                                            </m:ctrlPr>
                                          </m:groupChrPr>
                                          <m:e>
                                            <m:f>
                                              <m:fPr>
                                                <m:ctrlPr>
                                                  <a:rPr lang="zh-TW" alt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zh-TW" altLang="en-US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zh-TW" altLang="en-US" sz="1600" i="1">
                                                        <a:latin typeface="Cambria Math"/>
                                                      </a:rPr>
                                                      <m:t>h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zh-TW" altLang="en-US" sz="1600" i="1">
                                                        <a:latin typeface="Cambria Math"/>
                                                      </a:rPr>
                                                      <m:t>𝑞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zh-TW" altLang="en-US" sz="1600" i="1">
                                                    <a:latin typeface="Cambria Math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d>
                                              <m:dPr>
                                                <m:ctrlPr>
                                                  <a:rPr lang="en-US" altLang="zh-TW" sz="16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groupChr>
                                                  <m:groupChrPr>
                                                    <m:chr m:val="⇀"/>
                                                    <m:pos m:val="top"/>
                                                    <m:vertJc m:val="bot"/>
                                                    <m:ctrlPr>
                                                      <a:rPr lang="zh-TW" altLang="en-US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groupChrPr>
                                                  <m:e>
                                                    <m:r>
                                                      <a:rPr lang="zh-TW" altLang="en-US" sz="1600">
                                                        <a:latin typeface="Cambria Math"/>
                                                      </a:rPr>
                                                      <m:t>𝔍</m:t>
                                                    </m:r>
                                                  </m:e>
                                                </m:groupChr>
                                                <m:r>
                                                  <a:rPr lang="zh-TW" altLang="en-US" sz="1600">
                                                    <a:latin typeface="Cambria Math"/>
                                                  </a:rPr>
                                                  <m:t>×</m:t>
                                                </m:r>
                                                <m:groupChr>
                                                  <m:groupChrPr>
                                                    <m:chr m:val="⇀"/>
                                                    <m:pos m:val="top"/>
                                                    <m:vertJc m:val="bot"/>
                                                    <m:ctrlPr>
                                                      <a:rPr lang="zh-TW" altLang="en-US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groupChrPr>
                                                  <m:e>
                                                    <m:r>
                                                      <a:rPr lang="zh-TW" altLang="en-US" sz="1600" i="1">
                                                        <a:latin typeface="Cambria Math"/>
                                                      </a:rPr>
                                                      <m:t>𝐵</m:t>
                                                    </m:r>
                                                  </m:e>
                                                </m:groupChr>
                                              </m:e>
                                            </m:d>
                                          </m:e>
                                        </m:groupCh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𝑧</m:t>
                                    </m:r>
                                  </m:sup>
                                </m:sSup>
                                <m:r>
                                  <a:rPr lang="zh-TW" altLang="en-US" sz="16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𝔍</m:t>
                                    </m:r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320" y="2399066"/>
                <a:ext cx="5848909" cy="25825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37088" y="5631001"/>
                <a:ext cx="7191375" cy="728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/>
                            </a:rPr>
                            <m:t>𝜕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𝐽</m:t>
                              </m:r>
                            </m:e>
                          </m:groupChr>
                        </m:num>
                        <m:den>
                          <m:r>
                            <a:rPr lang="zh-TW" altLang="en-US">
                              <a:latin typeface="Cambria Math"/>
                            </a:rPr>
                            <m:t>𝜕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/>
                        </a:rPr>
                        <m:t>⁢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zh-TW" altLang="en-US">
                              <a:latin typeface="Cambria Math"/>
                            </a:rPr>
                            <m:t>𝛻</m:t>
                          </m:r>
                        </m:e>
                      </m:groupChr>
                      <m:r>
                        <a:rPr lang="zh-TW" altLang="en-US">
                          <a:latin typeface="Cambria Math"/>
                        </a:rPr>
                        <m:t>·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groupChr>
                            <m:groupChrPr>
                              <m:chr m:val="⟷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𝑃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zh-TW" alt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𝐸</m:t>
                              </m:r>
                            </m:e>
                          </m:groupChr>
                          <m:r>
                            <a:rPr lang="zh-TW" altLang="en-US">
                              <a:latin typeface="Cambria Math"/>
                            </a:rPr>
                            <m:t>+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groupChr>
                          <m:r>
                            <a:rPr lang="zh-TW" altLang="en-US">
                              <a:latin typeface="Cambria Math"/>
                            </a:rPr>
                            <m:t>×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𝐵</m:t>
                              </m:r>
                            </m:e>
                          </m:groupChr>
                        </m:e>
                      </m:d>
                      <m:r>
                        <a:rPr lang="zh-TW" altLang="en-US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𝐽</m:t>
                              </m:r>
                            </m:e>
                          </m:groupChr>
                          <m:r>
                            <a:rPr lang="zh-TW" altLang="en-US">
                              <a:latin typeface="Cambria Math"/>
                            </a:rPr>
                            <m:t>×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𝐵</m:t>
                              </m:r>
                            </m:e>
                          </m:groupChr>
                        </m:e>
                      </m:d>
                      <m:r>
                        <a:rPr lang="zh-TW" altLang="en-US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/>
                        </a:rPr>
                        <m:t>⁢</m:t>
                      </m:r>
                      <m:acc>
                        <m:accPr>
                          <m:chr m:val="̂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zh-TW" altLang="en-US" i="1">
                              <a:latin typeface="Cambria Math"/>
                            </a:rPr>
                            <m:t>𝜂</m:t>
                          </m:r>
                        </m:e>
                      </m:acc>
                      <m:r>
                        <a:rPr lang="zh-TW" altLang="en-US">
                          <a:latin typeface="Cambria Math"/>
                        </a:rPr>
                        <m:t>·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/>
                            </a:rPr>
                            <m:t>𝐽</m:t>
                          </m:r>
                        </m:e>
                      </m:groupCh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088" y="5631001"/>
                <a:ext cx="7191375" cy="7289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2132339" y="3022941"/>
            <a:ext cx="1695451" cy="3346583"/>
            <a:chOff x="2132339" y="3242192"/>
            <a:chExt cx="1695451" cy="3346583"/>
          </a:xfrm>
        </p:grpSpPr>
        <p:sp>
          <p:nvSpPr>
            <p:cNvPr id="9" name="Rectangle 8"/>
            <p:cNvSpPr/>
            <p:nvPr/>
          </p:nvSpPr>
          <p:spPr>
            <a:xfrm>
              <a:off x="3332490" y="3242192"/>
              <a:ext cx="495300" cy="18773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32339" y="5859858"/>
              <a:ext cx="542925" cy="7289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cxnSp>
          <p:nvCxnSpPr>
            <p:cNvPr id="25" name="Elbow Connector 24"/>
            <p:cNvCxnSpPr>
              <a:stCxn id="9" idx="2"/>
              <a:endCxn id="17" idx="0"/>
            </p:cNvCxnSpPr>
            <p:nvPr/>
          </p:nvCxnSpPr>
          <p:spPr>
            <a:xfrm rot="5400000">
              <a:off x="2621801" y="4901518"/>
              <a:ext cx="740341" cy="1176338"/>
            </a:xfrm>
            <a:prstGeom prst="bentConnector3">
              <a:avLst>
                <a:gd name="adj1" fmla="val 24269"/>
              </a:avLst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345280" y="3094738"/>
            <a:ext cx="2319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The GR version of the generalized Ohm’s law in the “Local frame of the fluid”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3825" y="5412939"/>
            <a:ext cx="1845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The generalized Ohm’s law in classical theory.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504950" y="1106528"/>
                <a:ext cx="6172200" cy="1243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>
                              <a:latin typeface="Cambria Math"/>
                            </a:rPr>
                            <m:t>𝛻</m:t>
                          </m:r>
                        </m:e>
                        <m:sub>
                          <m:r>
                            <a:rPr lang="zh-TW" altLang="en-US" i="1">
                              <a:latin typeface="Cambria Math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zh-TW" altLang="en-US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>
                              <a:latin typeface="Cambria Math"/>
                            </a:rPr>
                            <m:t>4⁢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zh-TW" altLang="en-US">
                          <a:latin typeface="Cambria Math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</a:rPr>
                                <m:t>𝑐</m:t>
                              </m:r>
                            </m:den>
                          </m:f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/>
                                </a:rPr>
                                <m:t>⁢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>
                                      <a:latin typeface="Cambria Math"/>
                                    </a:rPr>
                                    <m:t>𝔍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/>
                                </a:rPr>
                                <m:t>αβ</m:t>
                              </m:r>
                            </m:sup>
                          </m:sSup>
                          <m:r>
                            <a:rPr lang="zh-TW" altLang="en-US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/>
                                </a:rPr>
                                <m:t>⁢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𝛽</m:t>
                                  </m:r>
                                </m:sup>
                              </m:sSup>
                              <m:r>
                                <a:rPr lang="zh-TW" altLang="en-US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>
                                      <a:latin typeface="Cambria Math"/>
                                    </a:rPr>
                                    <m:t>𝔍</m:t>
                                  </m:r>
                                </m:e>
                                <m:sup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𝛽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≡</m:t>
                      </m:r>
                      <m:d>
                        <m:d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TW" altLang="en-US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zh-TW" altLang="en-US">
                          <a:latin typeface="Cambria Math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/>
                            </a:rPr>
                            <m:t>𝛽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>
                                  <a:latin typeface="Cambria Math"/>
                                </a:rPr>
                                <m:t>𝔍</m:t>
                              </m:r>
                              <m:r>
                                <a:rPr lang="zh-TW" altLang="en-US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zh-TW" altLang="en-US" i="1">
                              <a:latin typeface="Cambria Math"/>
                            </a:rPr>
                            <m:t>𝛽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>
                                  <a:latin typeface="Cambria Math"/>
                                </a:rPr>
                                <m:t>𝔍</m:t>
                              </m:r>
                              <m:r>
                                <a:rPr lang="zh-TW" altLang="en-US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zh-TW" altLang="en-US" i="1">
                              <a:latin typeface="Cambria Math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/>
                            </a:rPr>
                            <m:t>𝛽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zh-TW" altLang="en-US" i="1"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αβ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50" y="1106528"/>
                <a:ext cx="6172200" cy="12434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Oval 108"/>
          <p:cNvSpPr/>
          <p:nvPr/>
        </p:nvSpPr>
        <p:spPr>
          <a:xfrm>
            <a:off x="2571750" y="2399066"/>
            <a:ext cx="2733675" cy="695672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10" name="Oval 109"/>
          <p:cNvSpPr/>
          <p:nvPr/>
        </p:nvSpPr>
        <p:spPr>
          <a:xfrm>
            <a:off x="5722001" y="2350010"/>
            <a:ext cx="2733675" cy="695672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11" name="TextBox 110"/>
          <p:cNvSpPr txBox="1"/>
          <p:nvPr/>
        </p:nvSpPr>
        <p:spPr>
          <a:xfrm>
            <a:off x="74939" y="2350010"/>
            <a:ext cx="2637308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 have no idea what these two terms mean…</a:t>
            </a:r>
            <a:endParaRPr lang="zh-TW" altLang="en-US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256415" y="3022941"/>
            <a:ext cx="2424112" cy="3730285"/>
            <a:chOff x="4256415" y="3022941"/>
            <a:chExt cx="2424112" cy="3730285"/>
          </a:xfrm>
        </p:grpSpPr>
        <p:grpSp>
          <p:nvGrpSpPr>
            <p:cNvPr id="76" name="Group 75"/>
            <p:cNvGrpSpPr/>
            <p:nvPr/>
          </p:nvGrpSpPr>
          <p:grpSpPr>
            <a:xfrm>
              <a:off x="4256415" y="3022941"/>
              <a:ext cx="2424112" cy="3337973"/>
              <a:chOff x="4256415" y="3242192"/>
              <a:chExt cx="2424112" cy="333797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874404" y="3242192"/>
                <a:ext cx="269221" cy="187732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256415" y="5851248"/>
                <a:ext cx="1962150" cy="72891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1" name="Elbow Connector 30"/>
              <p:cNvCxnSpPr>
                <a:stCxn id="11" idx="2"/>
                <a:endCxn id="21" idx="0"/>
              </p:cNvCxnSpPr>
              <p:nvPr/>
            </p:nvCxnSpPr>
            <p:spPr>
              <a:xfrm rot="5400000">
                <a:off x="5257387" y="5099620"/>
                <a:ext cx="731732" cy="771525"/>
              </a:xfrm>
              <a:prstGeom prst="bentConnector3">
                <a:avLst>
                  <a:gd name="adj1" fmla="val 27871"/>
                </a:avLst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237490" y="5275998"/>
                    <a:ext cx="144303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600" dirty="0" smtClean="0">
                        <a:latin typeface="Cambria Math" pitchFamily="18" charset="0"/>
                        <a:ea typeface="Cambria Math" pitchFamily="18" charset="0"/>
                      </a:rPr>
                      <a:t>In the local frame, </a:t>
                    </a:r>
                    <a14:m>
                      <m:oMath xmlns:m="http://schemas.openxmlformats.org/officeDocument/2006/math"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sz="1600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 sz="1600" i="1">
                                <a:latin typeface="Cambria Math"/>
                              </a:rPr>
                              <m:t>𝑣</m:t>
                            </m:r>
                          </m:e>
                        </m:groupChr>
                        <m:r>
                          <a:rPr lang="en-US" altLang="zh-TW" sz="1600" b="0" i="1" smtClean="0">
                            <a:latin typeface="Cambria Math"/>
                          </a:rPr>
                          <m:t>=0</m:t>
                        </m:r>
                      </m:oMath>
                    </a14:m>
                    <a:endParaRPr lang="zh-TW" altLang="en-US" sz="1600" dirty="0" smtClean="0"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490" y="5275998"/>
                    <a:ext cx="1443037" cy="58477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2110" t="-4211" b="-1263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9" name="TextBox 118"/>
            <p:cNvSpPr txBox="1"/>
            <p:nvPr/>
          </p:nvSpPr>
          <p:spPr>
            <a:xfrm>
              <a:off x="4410981" y="6383894"/>
              <a:ext cx="1653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Plasma motion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299527" y="3022940"/>
            <a:ext cx="1423986" cy="3720761"/>
            <a:chOff x="6299527" y="3022940"/>
            <a:chExt cx="1423986" cy="3720761"/>
          </a:xfrm>
        </p:grpSpPr>
        <p:grpSp>
          <p:nvGrpSpPr>
            <p:cNvPr id="77" name="Group 76"/>
            <p:cNvGrpSpPr/>
            <p:nvPr/>
          </p:nvGrpSpPr>
          <p:grpSpPr>
            <a:xfrm>
              <a:off x="6299527" y="3022940"/>
              <a:ext cx="1423986" cy="3346584"/>
              <a:chOff x="6299527" y="3242191"/>
              <a:chExt cx="1423986" cy="334658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299527" y="3242191"/>
                <a:ext cx="1063297" cy="195869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454164" y="5859858"/>
                <a:ext cx="1269349" cy="72891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3" name="Elbow Connector 32"/>
              <p:cNvCxnSpPr>
                <a:stCxn id="12" idx="2"/>
                <a:endCxn id="22" idx="0"/>
              </p:cNvCxnSpPr>
              <p:nvPr/>
            </p:nvCxnSpPr>
            <p:spPr>
              <a:xfrm rot="16200000" flipH="1">
                <a:off x="6630520" y="5401538"/>
                <a:ext cx="658975" cy="257663"/>
              </a:xfrm>
              <a:prstGeom prst="bentConnector3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extBox 119"/>
            <p:cNvSpPr txBox="1"/>
            <p:nvPr/>
          </p:nvSpPr>
          <p:spPr>
            <a:xfrm>
              <a:off x="6798534" y="6374369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Hall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723513" y="3022941"/>
            <a:ext cx="1352551" cy="3711236"/>
            <a:chOff x="7723513" y="3022941"/>
            <a:chExt cx="1352551" cy="3711236"/>
          </a:xfrm>
        </p:grpSpPr>
        <p:grpSp>
          <p:nvGrpSpPr>
            <p:cNvPr id="78" name="Group 77"/>
            <p:cNvGrpSpPr/>
            <p:nvPr/>
          </p:nvGrpSpPr>
          <p:grpSpPr>
            <a:xfrm>
              <a:off x="7723513" y="3022941"/>
              <a:ext cx="1352551" cy="3347498"/>
              <a:chOff x="7723513" y="3242192"/>
              <a:chExt cx="1352551" cy="334749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723513" y="3242192"/>
                <a:ext cx="572762" cy="195869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904489" y="5860773"/>
                <a:ext cx="1171575" cy="72891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5" name="Elbow Connector 34"/>
              <p:cNvCxnSpPr>
                <a:stCxn id="13" idx="2"/>
                <a:endCxn id="23" idx="0"/>
              </p:cNvCxnSpPr>
              <p:nvPr/>
            </p:nvCxnSpPr>
            <p:spPr>
              <a:xfrm rot="16200000" flipH="1">
                <a:off x="7920140" y="5290635"/>
                <a:ext cx="659891" cy="480383"/>
              </a:xfrm>
              <a:prstGeom prst="bentConnector3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extBox 120"/>
            <p:cNvSpPr txBox="1"/>
            <p:nvPr/>
          </p:nvSpPr>
          <p:spPr>
            <a:xfrm>
              <a:off x="7959747" y="6364845"/>
              <a:ext cx="1061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Resistive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856239" y="3022941"/>
            <a:ext cx="1551314" cy="3807229"/>
            <a:chOff x="2856239" y="3022941"/>
            <a:chExt cx="1551314" cy="3807229"/>
          </a:xfrm>
        </p:grpSpPr>
        <p:grpSp>
          <p:nvGrpSpPr>
            <p:cNvPr id="75" name="Group 74"/>
            <p:cNvGrpSpPr/>
            <p:nvPr/>
          </p:nvGrpSpPr>
          <p:grpSpPr>
            <a:xfrm>
              <a:off x="2856239" y="3022941"/>
              <a:ext cx="1551314" cy="3337973"/>
              <a:chOff x="2856239" y="3242192"/>
              <a:chExt cx="1551314" cy="333797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997978" y="3242192"/>
                <a:ext cx="409575" cy="187732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856239" y="5851248"/>
                <a:ext cx="1183481" cy="72891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8" name="Elbow Connector 27"/>
              <p:cNvCxnSpPr>
                <a:stCxn id="10" idx="2"/>
                <a:endCxn id="20" idx="0"/>
              </p:cNvCxnSpPr>
              <p:nvPr/>
            </p:nvCxnSpPr>
            <p:spPr>
              <a:xfrm rot="5400000">
                <a:off x="3459508" y="5107989"/>
                <a:ext cx="731731" cy="75478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TextBox 121"/>
            <p:cNvSpPr txBox="1"/>
            <p:nvPr/>
          </p:nvSpPr>
          <p:spPr>
            <a:xfrm>
              <a:off x="3039430" y="6306950"/>
              <a:ext cx="899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Cambria Math" pitchFamily="18" charset="0"/>
                  <a:ea typeface="Cambria Math" pitchFamily="18" charset="0"/>
                </a:rPr>
                <a:t>Pressure </a:t>
              </a:r>
            </a:p>
            <a:p>
              <a:r>
                <a:rPr lang="en-US" altLang="zh-TW" sz="1400" dirty="0" smtClean="0">
                  <a:latin typeface="Cambria Math" pitchFamily="18" charset="0"/>
                  <a:ea typeface="Cambria Math" pitchFamily="18" charset="0"/>
                </a:rPr>
                <a:t>Gradient</a:t>
              </a:r>
              <a:endParaRPr lang="zh-TW" altLang="en-US" sz="14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0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Comparison with the 3D version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2" y="2182889"/>
            <a:ext cx="8189335" cy="371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958343" y="1147445"/>
            <a:ext cx="7191375" cy="728917"/>
            <a:chOff x="958343" y="964684"/>
            <a:chExt cx="7191375" cy="728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58343" y="964684"/>
                  <a:ext cx="7191375" cy="7289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>
                                <a:latin typeface="Cambria Math"/>
                              </a:rPr>
                              <m:t>𝜕</m:t>
                            </m:r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</m:groupChr>
                          </m:num>
                          <m:den>
                            <m:r>
                              <a:rPr lang="zh-TW" altLang="en-US">
                                <a:latin typeface="Cambria Math"/>
                              </a:rPr>
                              <m:t>𝜕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altLang="zh-TW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zh-TW" altLang="en-US">
                            <a:latin typeface="Cambria Math"/>
                          </a:rPr>
                          <m:t>⁢</m:t>
                        </m:r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>
                                <a:latin typeface="Cambria Math"/>
                              </a:rPr>
                              <m:t>𝛻</m:t>
                            </m:r>
                          </m:e>
                        </m:groupChr>
                        <m:r>
                          <a:rPr lang="zh-TW" altLang="en-US">
                            <a:latin typeface="Cambria Math"/>
                          </a:rPr>
                          <m:t>·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⟷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𝑃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zh-TW" altLang="en-US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zh-TW" altLang="en-US">
                                <a:latin typeface="Cambria Math"/>
                              </a:rPr>
                              <m:t>⁢</m:t>
                            </m:r>
                            <m:sSup>
                              <m:sSupPr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zh-TW" alt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zh-TW" altLang="en-US">
                            <a:latin typeface="Cambria Math"/>
                          </a:rPr>
                          <m:t>⁢</m:t>
                        </m:r>
                        <m:d>
                          <m:d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d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</m:groupChr>
                            <m:r>
                              <a:rPr lang="zh-TW" altLang="en-US">
                                <a:latin typeface="Cambria Math"/>
                              </a:rPr>
                              <m:t>+</m:t>
                            </m:r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</m:groupChr>
                            <m:r>
                              <a:rPr lang="zh-TW" altLang="en-US">
                                <a:latin typeface="Cambria Math"/>
                              </a:rPr>
                              <m:t>×</m:t>
                            </m:r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groupChr>
                          </m:e>
                        </m:d>
                        <m:r>
                          <a:rPr lang="zh-TW" altLang="en-US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zh-TW" altLang="en-US">
                            <a:latin typeface="Cambria Math"/>
                          </a:rPr>
                          <m:t>⁢</m:t>
                        </m:r>
                        <m:d>
                          <m:d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d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</m:groupChr>
                            <m:r>
                              <a:rPr lang="zh-TW" altLang="en-US">
                                <a:latin typeface="Cambria Math"/>
                              </a:rPr>
                              <m:t>×</m:t>
                            </m:r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groupChr>
                          </m:e>
                        </m:d>
                        <m:r>
                          <a:rPr lang="zh-TW" altLang="en-US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zh-TW" altLang="en-US">
                                <a:latin typeface="Cambria Math"/>
                              </a:rPr>
                              <m:t>⁢</m:t>
                            </m:r>
                            <m:sSup>
                              <m:sSupPr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zh-TW" alt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zh-TW" altLang="en-US">
                            <a:latin typeface="Cambria Math"/>
                          </a:rPr>
                          <m:t>⁢</m:t>
                        </m:r>
                        <m:acc>
                          <m:accPr>
                            <m:chr m:val="̂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𝜂</m:t>
                            </m:r>
                          </m:e>
                        </m:acc>
                        <m:r>
                          <a:rPr lang="zh-TW" altLang="en-US">
                            <a:latin typeface="Cambria Math"/>
                          </a:rPr>
                          <m:t>·</m:t>
                        </m:r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𝐽</m:t>
                            </m:r>
                          </m:e>
                        </m:groupCh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343" y="964684"/>
                  <a:ext cx="7191375" cy="72891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>
            <a:xfrm>
              <a:off x="3815841" y="1511904"/>
              <a:ext cx="1251459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847975" y="4300580"/>
            <a:ext cx="6385155" cy="402482"/>
            <a:chOff x="2847975" y="4300580"/>
            <a:chExt cx="6385155" cy="40248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47975" y="4501821"/>
              <a:ext cx="1476375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324350" y="4300580"/>
                  <a:ext cx="4908780" cy="4024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00FF"/>
                      </a:solidFill>
                      <a:latin typeface="Cambria Math" pitchFamily="18" charset="0"/>
                      <a:ea typeface="Cambria Math" pitchFamily="18" charset="0"/>
                    </a:rPr>
                    <a:t>In a general frame, the </a:t>
                  </a:r>
                  <a14:m>
                    <m:oMath xmlns:m="http://schemas.openxmlformats.org/officeDocument/2006/math"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groupChr>
                      <m:r>
                        <a:rPr lang="zh-TW" altLang="en-US">
                          <a:solidFill>
                            <a:srgbClr val="0000FF"/>
                          </a:solidFill>
                          <a:latin typeface="Cambria Math"/>
                        </a:rPr>
                        <m:t>×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groupChr>
                    </m:oMath>
                  </a14:m>
                  <a:r>
                    <a:rPr lang="en-US" altLang="zh-TW" dirty="0" smtClean="0">
                      <a:solidFill>
                        <a:srgbClr val="0000FF"/>
                      </a:solidFill>
                      <a:latin typeface="Cambria Math" pitchFamily="18" charset="0"/>
                      <a:ea typeface="Cambria Math" pitchFamily="18" charset="0"/>
                    </a:rPr>
                    <a:t> term comes back. </a:t>
                  </a:r>
                  <a:endParaRPr lang="zh-TW" altLang="en-US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4350" y="4300580"/>
                  <a:ext cx="4908780" cy="40248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93" t="-15152" b="-2272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2847975" y="3033755"/>
            <a:ext cx="5653314" cy="734641"/>
            <a:chOff x="2847975" y="3033755"/>
            <a:chExt cx="5653314" cy="73464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847975" y="3768396"/>
              <a:ext cx="2952750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240938" y="3033755"/>
              <a:ext cx="5260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Convective terms that were ignored in Plasma class.</a:t>
              </a:r>
              <a:endParaRPr lang="zh-TW" altLang="en-US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0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ea typeface="Cambria Math" panose="02040503050406030204" pitchFamily="18" charset="0"/>
              </a:rPr>
              <a:t>The terms in the Generalized Ohm’s Law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84570" y="883709"/>
                <a:ext cx="5140317" cy="227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TW" altLang="en-US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groupChr>
                                  <m:groupChrPr>
                                    <m:chr m:val="⇀"/>
                                    <m:pos m:val="top"/>
                                    <m:vertJc m:val="bot"/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</m:groupChr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groupChr>
                                  <m:groupChrPr>
                                    <m:chr m:val="⇀"/>
                                    <m:pos m:val="top"/>
                                    <m:vertJc m:val="bot"/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𝔍</m:t>
                                    </m:r>
                                  </m:e>
                                </m:groupChr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num>
                                          <m:den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  <m:sSub>
                                          <m:sSub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num>
                                          <m:den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  <m:sSub>
                                          <m:sSub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num>
                                          <m:den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  <m:sSub>
                                          <m:sSub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zh-TW" altLang="en-US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14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sz="1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zh-TW" altLang="en-US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1400">
                              <a:latin typeface="Cambria Math" panose="02040503050406030204" pitchFamily="18" charset="0"/>
                            </a:rPr>
                            <m:t>4⁢</m:t>
                          </m:r>
                          <m:r>
                            <a:rPr lang="zh-TW" altLang="en-US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zh-TW" altLang="en-US" sz="1400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d>
                                  <m:d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groupChr>
                                      <m:groupChrPr>
                                        <m:chr m:val="⇀"/>
                                        <m:pos m:val="top"/>
                                        <m:vertJc m:val="bot"/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</m:e>
                                    </m:groupChr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·</m:t>
                                    </m:r>
                                    <m:groupChr>
                                      <m:groupChrPr>
                                        <m:chr m:val="⇀"/>
                                        <m:pos m:val="top"/>
                                        <m:vertJc m:val="bot"/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groupChr>
                                  </m:e>
                                </m:d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r>
                                  <a:rPr lang="zh-TW" alt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groupChr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TW" alt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en-US" altLang="zh-TW" sz="1400" i="1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400">
                                                    <a:latin typeface="Cambria Math" panose="02040503050406030204" pitchFamily="18" charset="0"/>
                                                  </a:rPr>
                                                  <m:t>𝔍</m:t>
                                                </m:r>
                                              </m:e>
                                            </m:groupCh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</m:groupCh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𝔍</m:t>
                                    </m:r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groupChr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TW" alt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en-US" altLang="zh-TW" sz="1400" i="1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400">
                                                    <a:latin typeface="Cambria Math" panose="02040503050406030204" pitchFamily="18" charset="0"/>
                                                  </a:rPr>
                                                  <m:t>𝔍</m:t>
                                                </m:r>
                                              </m:e>
                                            </m:groupCh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</m:groupCh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𝔍</m:t>
                                    </m:r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groupChr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groupChrPr>
                                          <m:e>
                                            <m:f>
                                              <m:fPr>
                                                <m:ctrlPr>
                                                  <a:rPr lang="zh-TW" alt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zh-TW" altLang="en-US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zh-TW" altLang="en-US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zh-TW" altLang="en-US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𝑞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d>
                                              <m:dPr>
                                                <m:ctrlPr>
                                                  <a:rPr lang="en-US" altLang="zh-TW" sz="1400" i="1"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groupChr>
                                                  <m:groupChrPr>
                                                    <m:chr m:val="⇀"/>
                                                    <m:pos m:val="top"/>
                                                    <m:vertJc m:val="bot"/>
                                                    <m:ctrlPr>
                                                      <a:rPr lang="zh-TW" altLang="en-US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groupChrPr>
                                                  <m:e>
                                                    <m:r>
                                                      <a:rPr lang="zh-TW" altLang="en-US" sz="1400">
                                                        <a:latin typeface="Cambria Math" panose="02040503050406030204" pitchFamily="18" charset="0"/>
                                                      </a:rPr>
                                                      <m:t>𝔍</m:t>
                                                    </m:r>
                                                  </m:e>
                                                </m:groupChr>
                                                <m:r>
                                                  <a:rPr lang="zh-TW" altLang="en-US" sz="1400">
                                                    <a:latin typeface="Cambria Math" panose="02040503050406030204" pitchFamily="18" charset="0"/>
                                                  </a:rPr>
                                                  <m:t>×</m:t>
                                                </m:r>
                                                <m:groupChr>
                                                  <m:groupChrPr>
                                                    <m:chr m:val="⇀"/>
                                                    <m:pos m:val="top"/>
                                                    <m:vertJc m:val="bot"/>
                                                    <m:ctrlPr>
                                                      <a:rPr lang="zh-TW" altLang="en-US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groupChrPr>
                                                  <m:e>
                                                    <m:r>
                                                      <a:rPr lang="zh-TW" altLang="en-US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𝐵</m:t>
                                                    </m:r>
                                                  </m:e>
                                                </m:groupChr>
                                              </m:e>
                                            </m:d>
                                          </m:e>
                                        </m:groupCh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𝔍</m:t>
                                    </m:r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570" y="883709"/>
                <a:ext cx="5140317" cy="22711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82725" y="1419111"/>
            <a:ext cx="227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The GR version of the generalized Ohm’s law in the “Local frame of the fluid”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3348" y="1466849"/>
            <a:ext cx="180975" cy="23801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3348" y="2005070"/>
            <a:ext cx="180975" cy="23801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3348" y="2538534"/>
            <a:ext cx="180975" cy="23801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4163" y="1524000"/>
            <a:ext cx="204787" cy="2857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2717" y="1014411"/>
            <a:ext cx="204787" cy="2857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34163" y="2128837"/>
            <a:ext cx="204787" cy="2857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34162" y="2762257"/>
            <a:ext cx="204787" cy="2857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5401" y="3429000"/>
                <a:ext cx="8238474" cy="941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Spatial current 					</a:t>
                </a:r>
                <a14:m>
                  <m:oMath xmlns:m="http://schemas.openxmlformats.org/officeDocument/2006/math"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/>
                          </a:rPr>
                        </m:ctrlPr>
                      </m:groupChr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𝔍</m:t>
                        </m:r>
                      </m:e>
                    </m:groupChr>
                    <m:r>
                      <a:rPr lang="zh-TW" altLang="en-US">
                        <a:latin typeface="Cambria Math" panose="02040503050406030204" pitchFamily="18" charset="0"/>
                      </a:rPr>
                      <m:t>≡</m:t>
                    </m:r>
                    <m:limLow>
                      <m:limLowPr>
                        <m:ctrlPr>
                          <a:rPr lang="zh-TW" alt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li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nary>
                      <m:naryPr>
                        <m:grow m:val="on"/>
                        <m:subHide m:val="on"/>
                        <m:supHide m:val="on"/>
                        <m:ctrlPr>
                          <a:rPr lang="zh-TW" alt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groupChr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d>
                          <m:d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d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</m:d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sSup>
                          <m:s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groupChr>
                      </m:e>
                    </m:nary>
                  </m:oMath>
                </a14:m>
                <a:endParaRPr lang="en-US" altLang="zh-TW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Lorentz enhanced version of the spatial current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latin typeface="Cambria Math"/>
                          </a:rPr>
                        </m:ctrlPr>
                      </m:sSupPr>
                      <m:e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𝔍</m:t>
                            </m:r>
                          </m:e>
                        </m:groupChr>
                      </m:e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TW" altLang="en-US">
                        <a:latin typeface="Cambria Math" panose="02040503050406030204" pitchFamily="18" charset="0"/>
                      </a:rPr>
                      <m:t>≡</m:t>
                    </m:r>
                    <m:limLow>
                      <m:limLowPr>
                        <m:ctrlPr>
                          <a:rPr lang="zh-TW" alt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li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nary>
                      <m:naryPr>
                        <m:grow m:val="on"/>
                        <m:subHide m:val="on"/>
                        <m:supHide m:val="on"/>
                        <m:ctrlPr>
                          <a:rPr lang="zh-TW" alt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groupChr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d>
                          <m:d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d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</m:d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sSup>
                          <m:s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groupChr>
                      </m:e>
                    </m:nary>
                  </m:oMath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01" y="3429000"/>
                <a:ext cx="8238474" cy="941989"/>
              </a:xfrm>
              <a:prstGeom prst="rect">
                <a:avLst/>
              </a:prstGeom>
              <a:blipFill rotWithShape="1">
                <a:blip r:embed="rId3"/>
                <a:stretch>
                  <a:fillRect l="-666" t="-53896" r="-5255" b="-792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8" y="4551964"/>
            <a:ext cx="8333143" cy="198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0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ea typeface="Cambria Math" panose="02040503050406030204" pitchFamily="18" charset="0"/>
              </a:rPr>
              <a:t>The terms in the Generalized Ohm’s Law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84570" y="883709"/>
                <a:ext cx="5140317" cy="227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TW" altLang="en-US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groupChr>
                                  <m:groupChrPr>
                                    <m:chr m:val="⇀"/>
                                    <m:pos m:val="top"/>
                                    <m:vertJc m:val="bot"/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</m:groupChr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groupChr>
                                  <m:groupChrPr>
                                    <m:chr m:val="⇀"/>
                                    <m:pos m:val="top"/>
                                    <m:vertJc m:val="bot"/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𝔍</m:t>
                                    </m:r>
                                  </m:e>
                                </m:groupChr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num>
                                          <m:den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  <m:sSub>
                                          <m:sSub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num>
                                          <m:den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  <m:sSub>
                                          <m:sSub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num>
                                          <m:den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  <m:sSub>
                                          <m:sSub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zh-TW" altLang="en-US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14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sz="1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zh-TW" altLang="en-US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1400">
                              <a:latin typeface="Cambria Math" panose="02040503050406030204" pitchFamily="18" charset="0"/>
                            </a:rPr>
                            <m:t>4⁢</m:t>
                          </m:r>
                          <m:r>
                            <a:rPr lang="zh-TW" altLang="en-US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zh-TW" altLang="en-US" sz="1400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d>
                                  <m:d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groupChr>
                                      <m:groupChrPr>
                                        <m:chr m:val="⇀"/>
                                        <m:pos m:val="top"/>
                                        <m:vertJc m:val="bot"/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</m:e>
                                    </m:groupChr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·</m:t>
                                    </m:r>
                                    <m:groupChr>
                                      <m:groupChrPr>
                                        <m:chr m:val="⇀"/>
                                        <m:pos m:val="top"/>
                                        <m:vertJc m:val="bot"/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zh-TW" altLang="en-US" sz="14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groupChr>
                                  </m:e>
                                </m:d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r>
                                  <a:rPr lang="zh-TW" alt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groupChr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TW" alt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en-US" altLang="zh-TW" sz="1400" i="1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400">
                                                    <a:latin typeface="Cambria Math" panose="02040503050406030204" pitchFamily="18" charset="0"/>
                                                  </a:rPr>
                                                  <m:t>𝔍</m:t>
                                                </m:r>
                                              </m:e>
                                            </m:groupCh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</m:groupCh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𝔍</m:t>
                                    </m:r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groupChr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TW" alt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en-US" altLang="zh-TW" sz="1400" i="1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400">
                                                    <a:latin typeface="Cambria Math" panose="02040503050406030204" pitchFamily="18" charset="0"/>
                                                  </a:rPr>
                                                  <m:t>𝔍</m:t>
                                                </m:r>
                                              </m:e>
                                            </m:groupChr>
                                            <m:r>
                                              <a:rPr lang="zh-TW" altLang="en-US" sz="1400"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</m:groupCh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𝔍</m:t>
                                    </m:r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zh-TW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groupChr>
                                        <m:r>
                                          <a:rPr lang="zh-TW" altLang="en-US" sz="1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400" i="1">
                                                <a:latin typeface="Cambria Math"/>
                                              </a:rPr>
                                            </m:ctrlPr>
                                          </m:groupChrPr>
                                          <m:e>
                                            <m:f>
                                              <m:fPr>
                                                <m:ctrlPr>
                                                  <a:rPr lang="zh-TW" altLang="en-US" sz="14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zh-TW" altLang="en-US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zh-TW" altLang="en-US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zh-TW" altLang="en-US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𝑞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zh-TW" alt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d>
                                              <m:dPr>
                                                <m:ctrlPr>
                                                  <a:rPr lang="en-US" altLang="zh-TW" sz="1400" i="1"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groupChr>
                                                  <m:groupChrPr>
                                                    <m:chr m:val="⇀"/>
                                                    <m:pos m:val="top"/>
                                                    <m:vertJc m:val="bot"/>
                                                    <m:ctrlPr>
                                                      <a:rPr lang="zh-TW" altLang="en-US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groupChrPr>
                                                  <m:e>
                                                    <m:r>
                                                      <a:rPr lang="zh-TW" altLang="en-US" sz="1400">
                                                        <a:latin typeface="Cambria Math" panose="02040503050406030204" pitchFamily="18" charset="0"/>
                                                      </a:rPr>
                                                      <m:t>𝔍</m:t>
                                                    </m:r>
                                                  </m:e>
                                                </m:groupChr>
                                                <m:r>
                                                  <a:rPr lang="zh-TW" altLang="en-US" sz="1400">
                                                    <a:latin typeface="Cambria Math" panose="02040503050406030204" pitchFamily="18" charset="0"/>
                                                  </a:rPr>
                                                  <m:t>×</m:t>
                                                </m:r>
                                                <m:groupChr>
                                                  <m:groupChrPr>
                                                    <m:chr m:val="⇀"/>
                                                    <m:pos m:val="top"/>
                                                    <m:vertJc m:val="bot"/>
                                                    <m:ctrlPr>
                                                      <a:rPr lang="zh-TW" altLang="en-US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groupChrPr>
                                                  <m:e>
                                                    <m:r>
                                                      <a:rPr lang="zh-TW" altLang="en-US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𝐵</m:t>
                                                    </m:r>
                                                  </m:e>
                                                </m:groupChr>
                                              </m:e>
                                            </m:d>
                                          </m:e>
                                        </m:groupCh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>
                                        <a:latin typeface="Cambria Math" panose="02040503050406030204" pitchFamily="18" charset="0"/>
                                      </a:rPr>
                                      <m:t>𝔍</m:t>
                                    </m:r>
                                  </m:e>
                                  <m:sup>
                                    <m:r>
                                      <a:rPr lang="zh-TW" alt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570" y="883709"/>
                <a:ext cx="5140317" cy="22711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82725" y="1419111"/>
            <a:ext cx="227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The GR version of the generalized Ohm’s law in the “Local frame of the fluid”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50" y="981075"/>
            <a:ext cx="266700" cy="28575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1581150"/>
            <a:ext cx="266700" cy="28575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2114550"/>
            <a:ext cx="266700" cy="28575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2657540"/>
            <a:ext cx="266700" cy="28575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8412" y="2619382"/>
            <a:ext cx="204787" cy="28575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48411" y="2000256"/>
            <a:ext cx="204787" cy="28575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48411" y="1381131"/>
            <a:ext cx="204787" cy="28575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15063" y="883709"/>
            <a:ext cx="204787" cy="28575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2588" y="1724025"/>
            <a:ext cx="247650" cy="28575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9525" y="1561985"/>
            <a:ext cx="209550" cy="28575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9525" y="2185872"/>
            <a:ext cx="209550" cy="28575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9525" y="2781192"/>
            <a:ext cx="209550" cy="28575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19950" y="1031346"/>
            <a:ext cx="209550" cy="28575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5401" y="3429000"/>
                <a:ext cx="8315097" cy="1467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Plasma frequency 	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zh-TW" altLang="en-US">
                        <a:latin typeface="Cambria Math" panose="02040503050406030204" pitchFamily="18" charset="0"/>
                      </a:rPr>
                      <m:t>≡4⁢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limLow>
                      <m:limLowPr>
                        <m:ctrlPr>
                          <a:rPr lang="zh-TW" alt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li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f>
                      <m:fPr>
                        <m:ctrlPr>
                          <a:rPr lang="zh-TW" alt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zh-TW" altLang="en-US">
                        <a:latin typeface="Cambria Math" panose="02040503050406030204" pitchFamily="18" charset="0"/>
                      </a:rPr>
                      <m:t>≈4⁢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f>
                      <m:fPr>
                        <m:ctrlPr>
                          <a:rPr lang="zh-TW" alt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sSup>
                          <m:s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zh-TW" altLang="en-US" dirty="0">
                  <a:latin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Hall coefficient 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zh-TW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4⁢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Sup>
                          <m:sSub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|</m:t>
                        </m:r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𝔍</m:t>
                            </m:r>
                          </m:e>
                        </m:groupChr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limLow>
                      <m:limLowPr>
                        <m:ctrlPr>
                          <a:rPr lang="zh-TW" alt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li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f>
                      <m:fPr>
                        <m:ctrlPr>
                          <a:rPr lang="zh-TW" alt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zh-TW" altLang="en-US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𝔍</m:t>
                            </m:r>
                          </m:e>
                        </m:groupCh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|≈</m:t>
                    </m:r>
                    <m:f>
                      <m:fPr>
                        <m:ctrlPr>
                          <a:rPr lang="zh-TW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endParaRPr lang="zh-TW" altLang="en-US" dirty="0">
                  <a:latin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Resistivity 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≡4⁢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f>
                      <m:fPr>
                        <m:ctrlPr>
                          <a:rPr lang="zh-TW" alt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zh-TW" altLang="en-US">
                                <a:latin typeface="Cambria Math" panose="02040503050406030204" pitchFamily="18" charset="0"/>
                              </a:rPr>
                              <m:t>coll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01" y="3429000"/>
                <a:ext cx="8315097" cy="1467581"/>
              </a:xfrm>
              <a:prstGeom prst="rect">
                <a:avLst/>
              </a:prstGeom>
              <a:blipFill rotWithShape="1">
                <a:blip r:embed="rId3"/>
                <a:stretch>
                  <a:fillRect l="-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5401" y="4925887"/>
                <a:ext cx="8272237" cy="1541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These terms can be determined through the equation of states:</a:t>
                </a:r>
              </a:p>
              <a:p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zh-TW" altLang="en-US">
                        <a:latin typeface="Cambria Math"/>
                      </a:rPr>
                      <m:t>⁢=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zh-TW" altLang="en-US">
                        <a:latin typeface="Cambria Math"/>
                      </a:rPr>
                      <m:t>⁢</m:t>
                    </m:r>
                    <m:d>
                      <m:dPr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</a:rPr>
                          <m:t>𝜌</m:t>
                        </m:r>
                        <m:r>
                          <a:rPr lang="zh-TW" altLang="en-US">
                            <a:latin typeface="Cambria Math"/>
                          </a:rPr>
                          <m:t>,</m:t>
                        </m:r>
                        <m:r>
                          <a:rPr lang="zh-TW" altLang="en-US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zh-TW" altLang="en-US">
                        <a:latin typeface="Cambria Math"/>
                      </a:rPr>
                      <m:t>⁢=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zh-TW" altLang="en-US">
                        <a:latin typeface="Cambria Math"/>
                      </a:rPr>
                      <m:t>⁢</m:t>
                    </m:r>
                    <m:d>
                      <m:dPr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</a:rPr>
                          <m:t>𝜌</m:t>
                        </m:r>
                        <m:r>
                          <a:rPr lang="zh-TW" altLang="en-US">
                            <a:latin typeface="Cambria Math"/>
                          </a:rPr>
                          <m:t>,</m:t>
                        </m:r>
                        <m:r>
                          <a:rPr lang="zh-TW" altLang="en-US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		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/>
                      </a:rPr>
                      <m:t>⁢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zh-TW" altLang="en-US">
                        <a:latin typeface="Cambria Math"/>
                      </a:rPr>
                      <m:t>⁢=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zh-TW" altLang="en-US">
                        <a:latin typeface="Cambria Math"/>
                      </a:rPr>
                      <m:t>⁢</m:t>
                    </m:r>
                    <m:d>
                      <m:dPr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</a:rPr>
                          <m:t>𝜌</m:t>
                        </m:r>
                        <m:r>
                          <a:rPr lang="zh-TW" altLang="en-US">
                            <a:latin typeface="Cambria Math"/>
                          </a:rPr>
                          <m:t>,</m:t>
                        </m:r>
                        <m:r>
                          <a:rPr lang="zh-TW" altLang="en-US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/>
                      </a:rPr>
                      <m:t>⁢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zh-TW" altLang="en-US">
                        <a:latin typeface="Cambria Math"/>
                      </a:rPr>
                      <m:t>⁢=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zh-TW" altLang="en-US">
                        <a:latin typeface="Cambria Math"/>
                      </a:rPr>
                      <m:t>⁢</m:t>
                    </m:r>
                    <m:d>
                      <m:dPr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</a:rPr>
                          <m:t>𝜌</m:t>
                        </m:r>
                        <m:r>
                          <a:rPr lang="zh-TW" altLang="en-US">
                            <a:latin typeface="Cambria Math"/>
                          </a:rPr>
                          <m:t>,</m:t>
                        </m:r>
                        <m:r>
                          <a:rPr lang="zh-TW" altLang="en-US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n-US" altLang="zh-TW" i="1" dirty="0" smtClean="0">
                  <a:latin typeface="Cambria Math"/>
                </a:endParaRPr>
              </a:p>
              <a:p>
                <a:r>
                  <a:rPr lang="en-US" altLang="zh-TW" dirty="0" smtClean="0"/>
                  <a:t>		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/>
                      </a:rPr>
                      <m:t>⁢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zh-TW" alt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</a:rPr>
                          <m:t>𝜌</m:t>
                        </m:r>
                        <m:r>
                          <a:rPr lang="zh-TW" altLang="en-US">
                            <a:latin typeface="Cambria Math"/>
                          </a:rPr>
                          <m:t>,</m:t>
                        </m:r>
                        <m:r>
                          <a:rPr lang="zh-TW" altLang="en-US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01" y="4925887"/>
                <a:ext cx="8272237" cy="1541576"/>
              </a:xfrm>
              <a:prstGeom prst="rect">
                <a:avLst/>
              </a:prstGeom>
              <a:blipFill rotWithShape="1">
                <a:blip r:embed="rId4"/>
                <a:stretch>
                  <a:fillRect l="-663" t="-23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1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Full stress-energy tensor for gas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098448"/>
                <a:ext cx="9118290" cy="932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160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zh-TW" altLang="en-US" sz="1600">
                                  <a:latin typeface="Cambria Math"/>
                                </a:rPr>
                                <m:t>αβ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 sz="1600">
                              <a:latin typeface="Cambria Math"/>
                            </a:rPr>
                            <m:t>gas</m:t>
                          </m:r>
                        </m:sub>
                      </m:sSub>
                      <m:r>
                        <a:rPr lang="zh-TW" altLang="en-US" sz="16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zh-TW" altLang="en-US" sz="1600">
                                  <a:latin typeface="Cambria Math"/>
                                </a:rPr>
                                <m:t>αβ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 sz="1600">
                              <a:latin typeface="Cambria Math"/>
                            </a:rPr>
                            <m:t>fluid</m:t>
                          </m:r>
                        </m:sub>
                      </m:sSub>
                      <m:r>
                        <a:rPr lang="zh-TW" altLang="en-US" sz="16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zh-TW" altLang="en-US" sz="1600">
                                  <a:latin typeface="Cambria Math"/>
                                </a:rPr>
                                <m:t>αβ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 sz="1600">
                              <a:latin typeface="Cambria Math"/>
                            </a:rPr>
                            <m:t>Conduction</m:t>
                          </m:r>
                        </m:sub>
                      </m:sSub>
                      <m:r>
                        <a:rPr lang="zh-TW" altLang="en-US" sz="16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zh-TW" altLang="en-US" sz="1600">
                                  <a:latin typeface="Cambria Math"/>
                                </a:rPr>
                                <m:t>αβ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 sz="1600">
                              <a:latin typeface="Cambria Math"/>
                            </a:rPr>
                            <m:t>Viscosity</m:t>
                          </m:r>
                        </m:sub>
                      </m:sSub>
                      <m:r>
                        <a:rPr lang="zh-TW" altLang="en-US" sz="16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𝜌</m:t>
                              </m:r>
                              <m:r>
                                <a:rPr lang="zh-TW" altLang="en-US" sz="160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600" b="0" i="0" smtClean="0">
                                  <a:latin typeface="Cambria Math"/>
                                </a:rPr>
                                <m:t>p</m:t>
                              </m:r>
                              <m:r>
                                <a:rPr lang="en-US" altLang="zh-TW" sz="1600" b="0" i="0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TW" altLang="en-US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1600" i="1">
                                      <a:latin typeface="Cambria Math"/>
                                    </a:rPr>
                                    <m:t>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TW" alt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16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zh-TW" altLang="en-US" sz="16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zh-TW" altLang="en-US" sz="1600">
                              <a:latin typeface="Cambria Math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zh-TW" altLang="en-US" sz="1600" i="1">
                                  <a:latin typeface="Cambria Math"/>
                                </a:rPr>
                                <m:t>𝛼</m:t>
                              </m:r>
                            </m:sup>
                          </m:sSup>
                          <m:r>
                            <a:rPr lang="zh-TW" altLang="en-US" sz="1600">
                              <a:latin typeface="Cambria Math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zh-TW" altLang="en-US" sz="1600" i="1">
                                  <a:latin typeface="Cambria Math"/>
                                </a:rPr>
                                <m:t>𝛽</m:t>
                              </m:r>
                            </m:sup>
                          </m:sSup>
                          <m:r>
                            <a:rPr lang="zh-TW" altLang="en-US" sz="16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zh-TW" altLang="en-US" sz="1600">
                                  <a:latin typeface="Cambria Math"/>
                                </a:rPr>
                                <m:t>αβ</m:t>
                              </m:r>
                            </m:sup>
                          </m:sSup>
                          <m:r>
                            <a:rPr lang="zh-TW" altLang="en-US" sz="1600">
                              <a:latin typeface="Cambria Math"/>
                            </a:rPr>
                            <m:t>⁢</m:t>
                          </m:r>
                          <m:r>
                            <a:rPr lang="zh-TW" altLang="en-US" sz="1600" i="1">
                              <a:latin typeface="Cambria Math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zh-TW" altLang="en-US" sz="1600"/>
                            <m:t> </m:t>
                          </m:r>
                        </m:e>
                      </m:d>
                      <m:r>
                        <a:rPr lang="zh-TW" altLang="en-US" sz="160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160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TW" alt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TW" altLang="en-US" sz="1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zh-TW" altLang="en-US" sz="1600">
                              <a:latin typeface="Cambria Math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TW" altLang="en-US" sz="16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1600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zh-TW" altLang="en-US" sz="1600" i="1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zh-TW" altLang="en-US" sz="1600" i="1">
                                      <a:latin typeface="Cambria Math"/>
                                    </a:rPr>
                                    <m:t>𝛼</m:t>
                                  </m:r>
                                </m:sup>
                              </m:sSubSup>
                              <m:r>
                                <a:rPr lang="zh-TW" altLang="en-US" sz="1600">
                                  <a:latin typeface="Cambria Math"/>
                                </a:rPr>
                                <m:t>⁢</m:t>
                              </m:r>
                              <m:sSup>
                                <m:sSupPr>
                                  <m:ctrlPr>
                                    <a:rPr lang="zh-TW" alt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600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zh-TW" altLang="en-US" sz="1600" i="1">
                                      <a:latin typeface="Cambria Math"/>
                                    </a:rPr>
                                    <m:t>𝛽</m:t>
                                  </m:r>
                                </m:sup>
                              </m:sSup>
                              <m:r>
                                <a:rPr lang="zh-TW" altLang="en-US" sz="16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TW" alt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600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zh-TW" altLang="en-US" sz="1600" i="1">
                                      <a:latin typeface="Cambria Math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lang="zh-TW" altLang="en-US" sz="1600">
                                  <a:latin typeface="Cambria Math"/>
                                </a:rPr>
                                <m:t>⁢</m:t>
                              </m:r>
                              <m:sSubSup>
                                <m:sSubSupPr>
                                  <m:ctrlPr>
                                    <a:rPr lang="zh-TW" altLang="en-US" sz="16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1600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zh-TW" altLang="en-US" sz="1600" i="1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zh-TW" altLang="en-US" sz="1600" i="1">
                                      <a:latin typeface="Cambria Math"/>
                                    </a:rPr>
                                    <m:t>𝛽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zh-TW" altLang="en-US" sz="160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1600">
                              <a:latin typeface="Cambria Math"/>
                            </a:rPr>
                            <m:t>−2⁢</m:t>
                          </m:r>
                          <m:sSub>
                            <m:sSub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zh-TW" altLang="en-US" sz="16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zh-TW" altLang="en-US" sz="1600">
                                  <a:latin typeface="Cambria Math"/>
                                </a:rPr>
                                <m:t>,</m:t>
                              </m:r>
                              <m:r>
                                <a:rPr lang="zh-TW" altLang="en-US" sz="1600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zh-TW" altLang="en-US" sz="1600">
                              <a:latin typeface="Cambria Math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𝛴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zh-TW" altLang="en-US" sz="1600">
                                  <a:latin typeface="Cambria Math"/>
                                </a:rPr>
                                <m:t>αβ</m:t>
                              </m:r>
                            </m:sup>
                          </m:sSup>
                          <m:r>
                            <a:rPr lang="zh-TW" altLang="en-US" sz="160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zh-TW" altLang="en-US" sz="16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zh-TW" altLang="en-US" sz="1600">
                                  <a:latin typeface="Cambria Math"/>
                                </a:rPr>
                                <m:t>,</m:t>
                              </m:r>
                              <m:r>
                                <a:rPr lang="zh-TW" altLang="en-US" sz="1600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zh-TW" altLang="en-US" sz="1600">
                              <a:latin typeface="Cambria Math"/>
                            </a:rPr>
                            <m:t>⁢</m:t>
                          </m:r>
                          <m:r>
                            <a:rPr lang="zh-TW" altLang="en-US" sz="1600" i="1">
                              <a:latin typeface="Cambria Math"/>
                            </a:rPr>
                            <m:t>𝛩</m:t>
                          </m:r>
                          <m:r>
                            <a:rPr lang="zh-TW" altLang="en-US" sz="1600">
                              <a:latin typeface="Cambria Math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zh-TW" altLang="en-US" sz="1600">
                                  <a:latin typeface="Cambria Math"/>
                                </a:rPr>
                                <m:t>αβ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098448"/>
                <a:ext cx="9118290" cy="9324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9525" y="2466820"/>
                <a:ext cx="3088730" cy="1044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6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zh-TW" altLang="en-US" sz="1600">
                                      <a:latin typeface="Cambria Math"/>
                                    </a:rPr>
                                    <m:t>αβ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 sz="1600">
                              <a:latin typeface="Cambria Math"/>
                            </a:rPr>
                            <m:t>fluid</m:t>
                          </m:r>
                        </m:sub>
                      </m:sSub>
                      <m:r>
                        <a:rPr lang="zh-TW" altLang="en-US" sz="16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1600" i="1">
                                    <a:latin typeface="Cambria Math"/>
                                  </a:rPr>
                                  <m:t>𝜌</m:t>
                                </m:r>
                                <m:r>
                                  <a:rPr lang="zh-TW" altLang="en-US" sz="160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zh-TW" altLang="en-US" sz="1600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25" y="2466820"/>
                <a:ext cx="3088730" cy="10448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58434" y="2382440"/>
                <a:ext cx="3792833" cy="1278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6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zh-TW" altLang="en-US" sz="1600">
                                      <a:latin typeface="Cambria Math"/>
                                    </a:rPr>
                                    <m:t>αβ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 sz="1600">
                              <a:latin typeface="Cambria Math"/>
                            </a:rPr>
                            <m:t>Conduction</m:t>
                          </m:r>
                        </m:sub>
                      </m:sSub>
                      <m:r>
                        <a:rPr lang="zh-TW" altLang="en-US" sz="16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𝑧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𝑧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34" y="2382440"/>
                <a:ext cx="3792833" cy="1278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5654" y="3823944"/>
                <a:ext cx="7563866" cy="1261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6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zh-TW" altLang="en-US" sz="1600">
                                      <a:latin typeface="Cambria Math"/>
                                    </a:rPr>
                                    <m:t>αβ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 sz="1600">
                              <a:latin typeface="Cambria Math"/>
                            </a:rPr>
                            <m:t>Viscosity</m:t>
                          </m:r>
                        </m:sub>
                      </m:sSub>
                      <m:r>
                        <a:rPr lang="zh-TW" altLang="en-US" sz="16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zh-TW" alt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600">
                                        <a:latin typeface="Cambria Math"/>
                                      </a:rPr>
                                      <m:t>xx</m:t>
                                    </m:r>
                                  </m:sup>
                                </m:sSup>
                                <m:r>
                                  <a:rPr lang="zh-TW" altLang="en-US" sz="16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zh-TW" altLang="en-US" sz="1600" i="1">
                                    <a:latin typeface="Cambria Math"/>
                                  </a:rPr>
                                  <m:t>𝛩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600">
                                        <a:latin typeface="Cambria Math"/>
                                      </a:rPr>
                                      <m:t>xy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600">
                                        <a:latin typeface="Cambria Math"/>
                                      </a:rPr>
                                      <m:t>xz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600">
                                        <a:latin typeface="Cambria Math"/>
                                      </a:rPr>
                                      <m:t>yx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600">
                                        <a:latin typeface="Cambria Math"/>
                                      </a:rPr>
                                      <m:t>yy</m:t>
                                    </m:r>
                                  </m:sup>
                                </m:sSup>
                                <m:r>
                                  <a:rPr lang="zh-TW" altLang="en-US" sz="16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zh-TW" altLang="en-US" sz="1600" i="1">
                                    <a:latin typeface="Cambria Math"/>
                                  </a:rPr>
                                  <m:t>𝛩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600">
                                        <a:latin typeface="Cambria Math"/>
                                      </a:rPr>
                                      <m:t>yz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600">
                                        <a:latin typeface="Cambria Math"/>
                                      </a:rPr>
                                      <m:t>zx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600">
                                        <a:latin typeface="Cambria Math"/>
                                      </a:rPr>
                                      <m:t>zy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 sz="16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600">
                                        <a:latin typeface="Cambria Math"/>
                                      </a:rPr>
                                      <m:t>zz</m:t>
                                    </m:r>
                                  </m:sup>
                                </m:sSup>
                                <m:r>
                                  <a:rPr lang="zh-TW" altLang="en-US" sz="16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zh-TW" altLang="en-US" sz="1600" i="1">
                                    <a:latin typeface="Cambria Math"/>
                                  </a:rPr>
                                  <m:t>𝛩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54" y="3823944"/>
                <a:ext cx="7563866" cy="1261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5943" y="5419701"/>
                <a:ext cx="8263288" cy="1144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1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zh-TW" alt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zh-TW" altLang="en-US" sz="1400">
                                      <a:latin typeface="Cambria Math"/>
                                    </a:rPr>
                                    <m:t>αβ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 sz="1400">
                              <a:latin typeface="Cambria Math"/>
                            </a:rPr>
                            <m:t>gas</m:t>
                          </m:r>
                        </m:sub>
                      </m:sSub>
                      <m:r>
                        <a:rPr lang="zh-TW" altLang="en-US" sz="1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zh-TW" altLang="en-US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sz="1600">
                                        <a:latin typeface="Cambria Math"/>
                                      </a:rPr>
                                      <m:t>ρc</m:t>
                                    </m:r>
                                  </m:e>
                                  <m:sup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TW" altLang="en-US" sz="160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zh-TW" altLang="en-US" sz="1600"/>
                                  <m:t> 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𝑧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xx</m:t>
                                    </m:r>
                                  </m:sup>
                                </m:sSup>
                                <m:r>
                                  <a:rPr lang="zh-TW" altLang="en-US" sz="14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zh-TW" altLang="en-US" sz="1400" i="1">
                                    <a:latin typeface="Cambria Math"/>
                                  </a:rPr>
                                  <m:t>𝛩</m:t>
                                </m:r>
                                <m:r>
                                  <a:rPr lang="zh-TW" altLang="en-US" sz="140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xy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xz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yx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yy</m:t>
                                    </m:r>
                                  </m:sup>
                                </m:sSup>
                                <m:r>
                                  <a:rPr lang="zh-TW" altLang="en-US" sz="14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zh-TW" altLang="en-US" sz="1400" i="1">
                                    <a:latin typeface="Cambria Math"/>
                                  </a:rPr>
                                  <m:t>𝛩</m:t>
                                </m:r>
                                <m:r>
                                  <a:rPr lang="zh-TW" altLang="en-US" sz="140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yz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𝑧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zx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zy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zz</m:t>
                                    </m:r>
                                  </m:sup>
                                </m:sSup>
                                <m:r>
                                  <a:rPr lang="zh-TW" altLang="en-US" sz="14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zh-TW" altLang="en-US" sz="1400" i="1">
                                    <a:latin typeface="Cambria Math"/>
                                  </a:rPr>
                                  <m:t>𝛩</m:t>
                                </m:r>
                                <m:r>
                                  <a:rPr lang="zh-TW" altLang="en-US" sz="140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3" y="5419701"/>
                <a:ext cx="8263288" cy="11449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Structure similarity with the energy-momentum tensor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7177" y="1228725"/>
                <a:ext cx="8188411" cy="2618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4⁢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𝔍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αβ</m:t>
                              </m:r>
                            </m:sup>
                          </m:s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𝔍</m:t>
                                  </m:r>
                                </m:e>
                                <m:sup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𝔍</m:t>
                              </m:r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𝔍</m:t>
                              </m:r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the rest frame of the fluid,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zh-TW" altLang="en-US">
                            <a:latin typeface="Cambria Math" panose="02040503050406030204" pitchFamily="18" charset="0"/>
                          </a:rPr>
                          <m:t>αβ</m:t>
                        </m:r>
                      </m:sup>
                    </m:sSup>
                    <m:r>
                      <a:rPr lang="zh-TW" alt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zh-TW" alt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  <m:e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>
                                          <a:latin typeface="Cambria Math" panose="02040503050406030204" pitchFamily="18" charset="0"/>
                                        </a:rPr>
                                        <m:t>𝔍</m:t>
                                      </m:r>
                                      <m:r>
                                        <a:rPr lang="zh-TW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>
                                          <a:latin typeface="Cambria Math" panose="02040503050406030204" pitchFamily="18" charset="0"/>
                                        </a:rPr>
                                        <m:t>𝔍</m:t>
                                      </m:r>
                                      <m:r>
                                        <a:rPr lang="zh-TW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>
                                          <a:latin typeface="Cambria Math" panose="02040503050406030204" pitchFamily="18" charset="0"/>
                                        </a:rPr>
                                        <m:t>𝔍</m:t>
                                      </m:r>
                                      <m:r>
                                        <a:rPr lang="zh-TW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>
                                          <a:latin typeface="Cambria Math" panose="02040503050406030204" pitchFamily="18" charset="0"/>
                                        </a:rPr>
                                        <m:t>𝔍</m:t>
                                      </m:r>
                                      <m:r>
                                        <a:rPr lang="zh-TW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>
                                          <a:latin typeface="Cambria Math" panose="02040503050406030204" pitchFamily="18" charset="0"/>
                                        </a:rPr>
                                        <m:t>𝔍</m:t>
                                      </m:r>
                                      <m:r>
                                        <a:rPr lang="zh-TW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>
                                          <a:latin typeface="Cambria Math" panose="02040503050406030204" pitchFamily="18" charset="0"/>
                                        </a:rPr>
                                        <m:t>𝔍</m:t>
                                      </m:r>
                                      <m:r>
                                        <a:rPr lang="zh-TW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e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7" y="1228725"/>
                <a:ext cx="8188411" cy="2618474"/>
              </a:xfrm>
              <a:prstGeom prst="rect">
                <a:avLst/>
              </a:prstGeom>
              <a:blipFill rotWithShape="1">
                <a:blip r:embed="rId2"/>
                <a:stretch>
                  <a:fillRect l="-6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7177" y="4054740"/>
                <a:ext cx="8263288" cy="1144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1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zh-TW" alt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zh-TW" altLang="en-US" sz="1400">
                                      <a:latin typeface="Cambria Math"/>
                                    </a:rPr>
                                    <m:t>αβ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 sz="1400">
                              <a:latin typeface="Cambria Math"/>
                            </a:rPr>
                            <m:t>gas</m:t>
                          </m:r>
                        </m:sub>
                      </m:sSub>
                      <m:r>
                        <a:rPr lang="zh-TW" altLang="en-US" sz="1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zh-TW" altLang="en-US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sz="1600">
                                        <a:latin typeface="Cambria Math"/>
                                      </a:rPr>
                                      <m:t>ρc</m:t>
                                    </m:r>
                                  </m:e>
                                  <m:sup>
                                    <m:r>
                                      <a:rPr lang="zh-TW" altLang="en-US" sz="1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zh-TW" altLang="en-US" sz="160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zh-TW" altLang="en-US" sz="1600"/>
                                  <m:t> 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𝑧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xx</m:t>
                                    </m:r>
                                  </m:sup>
                                </m:sSup>
                                <m:r>
                                  <a:rPr lang="zh-TW" altLang="en-US" sz="14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zh-TW" altLang="en-US" sz="1400" i="1">
                                    <a:latin typeface="Cambria Math"/>
                                  </a:rPr>
                                  <m:t>𝛩</m:t>
                                </m:r>
                                <m:r>
                                  <a:rPr lang="zh-TW" altLang="en-US" sz="140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xy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xz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yx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yy</m:t>
                                    </m:r>
                                  </m:sup>
                                </m:sSup>
                                <m:r>
                                  <a:rPr lang="zh-TW" altLang="en-US" sz="14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zh-TW" altLang="en-US" sz="1400" i="1">
                                    <a:latin typeface="Cambria Math"/>
                                  </a:rPr>
                                  <m:t>𝛩</m:t>
                                </m:r>
                                <m:r>
                                  <a:rPr lang="zh-TW" altLang="en-US" sz="140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yz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𝑧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zx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zy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TW" altLang="en-US" sz="1400">
                                    <a:latin typeface="Cambria Math"/>
                                  </a:rPr>
                                  <m:t>−2⁢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𝛴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zh-TW" altLang="en-US" sz="1400">
                                        <a:latin typeface="Cambria Math"/>
                                      </a:rPr>
                                      <m:t>zz</m:t>
                                    </m:r>
                                  </m:sup>
                                </m:sSup>
                                <m:r>
                                  <a:rPr lang="zh-TW" altLang="en-US" sz="14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zh-TW" altLang="en-US" sz="140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TW" altLang="en-US" sz="1400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zh-TW" altLang="en-US" sz="1400" i="1">
                                    <a:latin typeface="Cambria Math"/>
                                  </a:rPr>
                                  <m:t>𝛩</m:t>
                                </m:r>
                                <m:r>
                                  <a:rPr lang="zh-TW" altLang="en-US" sz="140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alt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sz="1400" i="1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7" y="4054740"/>
                <a:ext cx="8263288" cy="11449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933950" y="2399334"/>
            <a:ext cx="2305050" cy="4001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4143375" y="2847073"/>
            <a:ext cx="676275" cy="914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3248025" y="4054740"/>
            <a:ext cx="4705350" cy="3163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1666875" y="4371106"/>
            <a:ext cx="676275" cy="82862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1" name="Rectangle 10"/>
          <p:cNvSpPr/>
          <p:nvPr/>
        </p:nvSpPr>
        <p:spPr>
          <a:xfrm>
            <a:off x="5095875" y="2847073"/>
            <a:ext cx="400050" cy="32391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5819775" y="3170987"/>
            <a:ext cx="400050" cy="32391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6591300" y="3523285"/>
            <a:ext cx="400050" cy="32391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Rectangle 13"/>
          <p:cNvSpPr/>
          <p:nvPr/>
        </p:nvSpPr>
        <p:spPr>
          <a:xfrm>
            <a:off x="4118770" y="2408860"/>
            <a:ext cx="758030" cy="40011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5" name="Rectangle 14"/>
          <p:cNvSpPr/>
          <p:nvPr/>
        </p:nvSpPr>
        <p:spPr>
          <a:xfrm>
            <a:off x="1604961" y="4054804"/>
            <a:ext cx="804863" cy="32391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6" name="Rectangle 15"/>
          <p:cNvSpPr/>
          <p:nvPr/>
        </p:nvSpPr>
        <p:spPr>
          <a:xfrm>
            <a:off x="4152900" y="4397768"/>
            <a:ext cx="238125" cy="248518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7" name="Rectangle 16"/>
          <p:cNvSpPr/>
          <p:nvPr/>
        </p:nvSpPr>
        <p:spPr>
          <a:xfrm>
            <a:off x="6129337" y="4661160"/>
            <a:ext cx="238125" cy="248518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8" name="Rectangle 17"/>
          <p:cNvSpPr/>
          <p:nvPr/>
        </p:nvSpPr>
        <p:spPr>
          <a:xfrm>
            <a:off x="8101012" y="4927812"/>
            <a:ext cx="238125" cy="248518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9" y="5356221"/>
            <a:ext cx="7690206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9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127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Laws of Conservation of </a:t>
            </a:r>
            <a:br>
              <a:rPr lang="en-US" altLang="zh-TW" dirty="0" smtClean="0"/>
            </a:br>
            <a:r>
              <a:rPr lang="en-US" altLang="zh-TW" dirty="0" smtClean="0"/>
              <a:t>Charge and Current (Ch9.2.2)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45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ea typeface="Cambria Math" panose="02040503050406030204" pitchFamily="18" charset="0"/>
              </a:rPr>
              <a:t>How do we solve them?</a:t>
            </a:r>
            <a:endParaRPr lang="zh-TW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6226" y="1085850"/>
            <a:ext cx="828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For simplicity, let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’s look at the local frame of the fluid.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The generalized Ohm’s law then looks like: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552700" y="2133600"/>
            <a:ext cx="6223604" cy="2485063"/>
            <a:chOff x="2552700" y="2133600"/>
            <a:chExt cx="6223604" cy="2485063"/>
          </a:xfrm>
        </p:grpSpPr>
        <p:sp>
          <p:nvSpPr>
            <p:cNvPr id="6" name="Rectangle 5"/>
            <p:cNvSpPr/>
            <p:nvPr/>
          </p:nvSpPr>
          <p:spPr>
            <a:xfrm>
              <a:off x="2552700" y="2133600"/>
              <a:ext cx="5114925" cy="19526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044670" y="4249331"/>
                  <a:ext cx="57316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These three equations allow us to take a time step for </a:t>
                  </a:r>
                  <a14:m>
                    <m:oMath xmlns:m="http://schemas.openxmlformats.org/officeDocument/2006/math">
                      <m:r>
                        <a:rPr lang="zh-TW" altLang="en-US">
                          <a:latin typeface="Cambria Math" panose="02040503050406030204" pitchFamily="18" charset="0"/>
                        </a:rPr>
                        <m:t>𝔍</m:t>
                      </m:r>
                      <m:r>
                        <a:rPr lang="zh-TW" altLang="en-US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. </a:t>
                  </a:r>
                  <a:endParaRPr lang="zh-TW" altLang="en-US" dirty="0" smtClean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4670" y="4249331"/>
                  <a:ext cx="573163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850" t="-9836" r="-850" b="-229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Elbow Connector 18"/>
            <p:cNvCxnSpPr>
              <a:endCxn id="7" idx="1"/>
            </p:cNvCxnSpPr>
            <p:nvPr/>
          </p:nvCxnSpPr>
          <p:spPr>
            <a:xfrm rot="16200000" flipH="1">
              <a:off x="2708950" y="4098276"/>
              <a:ext cx="357297" cy="314143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42014" y="1494133"/>
                <a:ext cx="5848909" cy="2582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TW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16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zh-TW" altLang="en-US" sz="16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r>
                                      <a:rPr lang="zh-TW" altLang="en-US" sz="16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zh-TW" altLang="en-US" sz="16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groupChr>
                                  <m:groupChrPr>
                                    <m:chr m:val="⇀"/>
                                    <m:pos m:val="top"/>
                                    <m:vertJc m:val="bot"/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zh-TW" altLang="en-US" sz="160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</m:groupChr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groupChr>
                                  <m:groupChrPr>
                                    <m:chr m:val="⇀"/>
                                    <m:pos m:val="top"/>
                                    <m:vertJc m:val="bot"/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zh-TW" altLang="en-US" sz="1600">
                                        <a:latin typeface="Cambria Math" panose="02040503050406030204" pitchFamily="18" charset="0"/>
                                      </a:rPr>
                                      <m:t>𝔍</m:t>
                                    </m:r>
                                  </m:e>
                                </m:groupChr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TW" altLang="en-US" sz="16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 panose="02040503050406030204" pitchFamily="18" charset="0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num>
                                          <m:den>
                                            <m:r>
                                              <a:rPr lang="zh-TW" altLang="en-US" sz="16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zh-TW" altLang="en-US" sz="16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600"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  <m:sSub>
                                          <m:sSubPr>
                                            <m:ctrlP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TW" altLang="en-US" sz="16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 panose="02040503050406030204" pitchFamily="18" charset="0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num>
                                          <m:den>
                                            <m:r>
                                              <a:rPr lang="zh-TW" altLang="en-US" sz="16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zh-TW" altLang="en-US" sz="16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600"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  <m:sSub>
                                          <m:sSubPr>
                                            <m:ctrlP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TW" altLang="en-US" sz="16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 panose="02040503050406030204" pitchFamily="18" charset="0"/>
                                              </a:rPr>
                                              <m:t>𝔍</m:t>
                                            </m:r>
                                            <m:r>
                                              <a:rPr lang="zh-TW" altLang="en-US" sz="160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num>
                                          <m:den>
                                            <m:r>
                                              <a:rPr lang="zh-TW" altLang="en-US" sz="160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zh-TW" altLang="en-US" sz="16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600"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  <m:sSub>
                                          <m:sSubPr>
                                            <m:ctrlP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zh-TW" altLang="en-US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zh-TW" altLang="en-US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1600">
                              <a:latin typeface="Cambria Math" panose="02040503050406030204" pitchFamily="18" charset="0"/>
                            </a:rPr>
                            <m:t>4⁢</m:t>
                          </m:r>
                          <m:r>
                            <a:rPr lang="zh-TW" alt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zh-TW" altLang="en-US" sz="1600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d>
                                  <m:d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groupChr>
                                      <m:groupChrPr>
                                        <m:chr m:val="⇀"/>
                                        <m:pos m:val="top"/>
                                        <m:vertJc m:val="bot"/>
                                        <m:ctrlP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zh-TW" altLang="en-US" sz="1600"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</m:e>
                                    </m:groupChr>
                                    <m:r>
                                      <a:rPr lang="zh-TW" altLang="en-US" sz="1600">
                                        <a:latin typeface="Cambria Math" panose="02040503050406030204" pitchFamily="18" charset="0"/>
                                      </a:rPr>
                                      <m:t>·</m:t>
                                    </m:r>
                                    <m:groupChr>
                                      <m:groupChrPr>
                                        <m:chr m:val="⇀"/>
                                        <m:pos m:val="top"/>
                                        <m:vertJc m:val="bot"/>
                                        <m:ctrlP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groupChr>
                                  </m:e>
                                </m:d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groupChr>
                                        <m:r>
                                          <a:rPr lang="zh-TW" altLang="en-US" sz="16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TW" alt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TW" alt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TW" alt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𝔍</m:t>
                                                </m:r>
                                              </m:e>
                                            </m:groupChr>
                                            <m:r>
                                              <a:rPr lang="zh-TW" altLang="en-US" sz="1600"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</m:groupCh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>
                                        <a:latin typeface="Cambria Math" panose="02040503050406030204" pitchFamily="18" charset="0"/>
                                      </a:rPr>
                                      <m:t>𝔍</m:t>
                                    </m:r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groupChr>
                                        <m:r>
                                          <a:rPr lang="zh-TW" altLang="en-US" sz="16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TW" alt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TW" alt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TW" alt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𝔍</m:t>
                                                </m:r>
                                              </m:e>
                                            </m:groupChr>
                                            <m:r>
                                              <a:rPr lang="zh-TW" altLang="en-US" sz="1600"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groupChr>
                                              <m:groupChrPr>
                                                <m:chr m:val="⇀"/>
                                                <m:pos m:val="top"/>
                                                <m:vertJc m:val="bot"/>
                                                <m:ctrlPr>
                                                  <a:rPr lang="zh-TW" alt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groupChrPr>
                                              <m:e>
                                                <m:r>
                                                  <a:rPr lang="zh-TW" alt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</m:groupCh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>
                                        <a:latin typeface="Cambria Math" panose="02040503050406030204" pitchFamily="18" charset="0"/>
                                      </a:rPr>
                                      <m:t>𝔍</m:t>
                                    </m:r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TW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groupChr>
                                        <m:r>
                                          <a:rPr lang="zh-TW" altLang="en-US" sz="16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groupChr>
                                          <m:groupChrPr>
                                            <m:chr m:val="⇀"/>
                                            <m:pos m:val="top"/>
                                            <m:vertJc m:val="bot"/>
                                            <m:ctrlPr>
                                              <a:rPr lang="zh-TW" alt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f>
                                              <m:fPr>
                                                <m:ctrlPr>
                                                  <a:rPr lang="zh-TW" alt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zh-TW" alt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zh-TW" alt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zh-TW" alt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𝑞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zh-TW" alt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d>
                                              <m:dPr>
                                                <m:ctrlPr>
                                                  <a:rPr lang="en-US" altLang="zh-TW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groupChr>
                                                  <m:groupChrPr>
                                                    <m:chr m:val="⇀"/>
                                                    <m:pos m:val="top"/>
                                                    <m:vertJc m:val="bot"/>
                                                    <m:ctrlPr>
                                                      <a:rPr lang="zh-TW" alt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groupChrPr>
                                                  <m:e>
                                                    <m:r>
                                                      <a:rPr lang="zh-TW" altLang="en-US" sz="1600">
                                                        <a:latin typeface="Cambria Math" panose="02040503050406030204" pitchFamily="18" charset="0"/>
                                                      </a:rPr>
                                                      <m:t>𝔍</m:t>
                                                    </m:r>
                                                  </m:e>
                                                </m:groupChr>
                                                <m:r>
                                                  <a:rPr lang="zh-TW" alt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×</m:t>
                                                </m:r>
                                                <m:groupChr>
                                                  <m:groupChrPr>
                                                    <m:chr m:val="⇀"/>
                                                    <m:pos m:val="top"/>
                                                    <m:vertJc m:val="bot"/>
                                                    <m:ctrlPr>
                                                      <a:rPr lang="zh-TW" alt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groupChrPr>
                                                  <m:e>
                                                    <m:r>
                                                      <a:rPr lang="zh-TW" alt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𝐵</m:t>
                                                    </m:r>
                                                  </m:e>
                                                </m:groupChr>
                                              </m:e>
                                            </m:d>
                                          </m:e>
                                        </m:groupChr>
                                      </m:e>
                                    </m:d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zh-TW" altLang="en-US" sz="1600">
                                    <a:latin typeface="Cambria Math" panose="02040503050406030204" pitchFamily="18" charset="0"/>
                                  </a:rPr>
                                  <m:t>⁢</m:t>
                                </m:r>
                                <m:sSup>
                                  <m:sSupPr>
                                    <m:ctrlP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>
                                        <a:latin typeface="Cambria Math" panose="02040503050406030204" pitchFamily="18" charset="0"/>
                                      </a:rPr>
                                      <m:t>𝔍</m:t>
                                    </m:r>
                                  </m:e>
                                  <m:sup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6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014" y="1494133"/>
                <a:ext cx="5848909" cy="25825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1819275" y="1619250"/>
            <a:ext cx="5900310" cy="3467323"/>
            <a:chOff x="1819275" y="1619250"/>
            <a:chExt cx="5900310" cy="3467323"/>
          </a:xfrm>
        </p:grpSpPr>
        <p:sp>
          <p:nvSpPr>
            <p:cNvPr id="8" name="Rectangle 7"/>
            <p:cNvSpPr/>
            <p:nvPr/>
          </p:nvSpPr>
          <p:spPr>
            <a:xfrm>
              <a:off x="2060620" y="1619250"/>
              <a:ext cx="5224798" cy="51435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cxnSp>
          <p:nvCxnSpPr>
            <p:cNvPr id="15" name="Straight Connector 14"/>
            <p:cNvCxnSpPr>
              <a:endCxn id="25" idx="1"/>
            </p:cNvCxnSpPr>
            <p:nvPr/>
          </p:nvCxnSpPr>
          <p:spPr>
            <a:xfrm>
              <a:off x="1819275" y="4891199"/>
              <a:ext cx="911252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stCxn id="8" idx="1"/>
            </p:cNvCxnSpPr>
            <p:nvPr/>
          </p:nvCxnSpPr>
          <p:spPr>
            <a:xfrm rot="10800000" flipV="1">
              <a:off x="1819276" y="1876425"/>
              <a:ext cx="241345" cy="3014774"/>
            </a:xfrm>
            <a:prstGeom prst="bentConnector2">
              <a:avLst/>
            </a:prstGeom>
            <a:ln w="2540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730527" y="4695825"/>
                  <a:ext cx="4989058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This equation allows us to determine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. (How?) </a:t>
                  </a:r>
                  <a:endParaRPr lang="zh-TW" altLang="en-US" dirty="0" smtClean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0527" y="4695825"/>
                  <a:ext cx="4989058" cy="3907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00" t="-9375" r="-122" b="-1718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099850" y="5161636"/>
                <a:ext cx="6141938" cy="437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𝔍</m:t>
                        </m:r>
                      </m:e>
                    </m:groupChr>
                    <m:r>
                      <a:rPr lang="zh-TW" altLang="en-US">
                        <a:latin typeface="Cambria Math" panose="02040503050406030204" pitchFamily="18" charset="0"/>
                      </a:rPr>
                      <m:t>′=</m:t>
                    </m:r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𝔍</m:t>
                        </m:r>
                      </m:e>
                    </m:groupChr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helps us to find </a:t>
                </a:r>
                <a14:m>
                  <m:oMath xmlns:m="http://schemas.openxmlformats.org/officeDocument/2006/math"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𝔍</m:t>
                        </m:r>
                      </m:e>
                    </m:groupChr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𝔍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helps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𝔍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</m:oMath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850" y="5161636"/>
                <a:ext cx="6141938" cy="437236"/>
              </a:xfrm>
              <a:prstGeom prst="rect">
                <a:avLst/>
              </a:prstGeom>
              <a:blipFill rotWithShape="1">
                <a:blip r:embed="rId5"/>
                <a:stretch>
                  <a:fillRect l="-298" t="-14085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953393" y="5759894"/>
                <a:ext cx="7822911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 from charge continuity,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zh-TW" alt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zh-TW" alt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zh-TW" alt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𝔍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can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3" y="5759894"/>
                <a:ext cx="7822911" cy="390748"/>
              </a:xfrm>
              <a:prstGeom prst="rect">
                <a:avLst/>
              </a:prstGeom>
              <a:blipFill rotWithShape="1">
                <a:blip r:embed="rId6"/>
                <a:stretch>
                  <a:fillRect l="-623" t="-9375" b="-171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276226" y="6255194"/>
            <a:ext cx="7614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With the new 4-current, we can update the fields using Maxwell’s equations.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6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00" y="0"/>
            <a:ext cx="8680674" cy="1143000"/>
          </a:xfrm>
        </p:spPr>
        <p:txBody>
          <a:bodyPr/>
          <a:lstStyle/>
          <a:p>
            <a:r>
              <a:rPr lang="en-US" altLang="zh-TW" dirty="0" smtClean="0">
                <a:ea typeface="Cambria Math" panose="02040503050406030204" pitchFamily="18" charset="0"/>
              </a:rPr>
              <a:t>Relativistic Hall MHD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38150" y="1043958"/>
                <a:ext cx="8248650" cy="5513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generalized Ohm’s law reads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4⁢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𝔍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αβ</m:t>
                              </m:r>
                            </m:sup>
                          </m:s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𝔍</m:t>
                                  </m:r>
                                </m:e>
                                <m:sup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However, in most cases,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4⁢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very large that we can forget about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zh-TW" altLang="en-US">
                            <a:latin typeface="Cambria Math" panose="02040503050406030204" pitchFamily="18" charset="0"/>
                          </a:rPr>
                          <m:t>αβ</m:t>
                        </m:r>
                      </m:sup>
                    </m:sSup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term.</a:t>
                </a: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reduces the equation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𝔍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𝔍</m:t>
                              </m:r>
                            </m:e>
                            <m:sup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which we find that the beamed current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𝔍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′)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gone (it is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zh-TW" altLang="en-US">
                            <a:latin typeface="Cambria Math" panose="02040503050406030204" pitchFamily="18" charset="0"/>
                          </a:rPr>
                          <m:t>αβ</m:t>
                        </m:r>
                      </m:sup>
                    </m:sSup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term)</a:t>
                </a:r>
              </a:p>
              <a:p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Therefore, we no longer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This in turn means that the ‘t’ component of the Ohm’s law which was used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now is useless.</a:t>
                </a:r>
              </a:p>
              <a:p>
                <a:endParaRPr lang="zh-TW" altLang="en-US" dirty="0">
                  <a:latin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simplify, we can project out the spatial current</a:t>
                </a:r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𝔍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endParaRPr lang="zh-TW" alt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𝔍</m:t>
                              </m:r>
                            </m:e>
                            <m:sup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γα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𝔍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non-relativistic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ase, it’s simply </a:t>
                </a:r>
                <a14:m>
                  <m:oMath xmlns:m="http://schemas.openxmlformats.org/officeDocument/2006/math"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groupChr>
                    <m:r>
                      <a:rPr lang="zh-TW" alt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f>
                      <m:f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groupCh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zh-TW" altLang="en-US">
                        <a:latin typeface="Cambria Math" panose="02040503050406030204" pitchFamily="18" charset="0"/>
                      </a:rPr>
                      <m:t>×</m:t>
                    </m:r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groupChr>
                    <m:r>
                      <a:rPr lang="zh-TW" alt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groupChr>
                  </m:oMath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1043958"/>
                <a:ext cx="8248650" cy="5513432"/>
              </a:xfrm>
              <a:prstGeom prst="rect">
                <a:avLst/>
              </a:prstGeom>
              <a:blipFill rotWithShape="1">
                <a:blip r:embed="rId2"/>
                <a:stretch>
                  <a:fillRect l="-665" t="-6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3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ea typeface="Cambria Math" panose="02040503050406030204" pitchFamily="18" charset="0"/>
              </a:rPr>
              <a:t>Relativistic Resistive MHD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8671" y="1220715"/>
                <a:ext cx="8359279" cy="1179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Another simplification that is often used it to  drop the Hall term in the following equation we got just now: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𝔍</m:t>
                              </m:r>
                            </m:e>
                            <m:sup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γα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𝔍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71" y="1220715"/>
                <a:ext cx="8359279" cy="1179618"/>
              </a:xfrm>
              <a:prstGeom prst="rect">
                <a:avLst/>
              </a:prstGeom>
              <a:blipFill rotWithShape="1">
                <a:blip r:embed="rId2"/>
                <a:stretch>
                  <a:fillRect l="-656" t="-30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048125" y="2400333"/>
            <a:ext cx="1304925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46012" y="2387640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Hall term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0100" y="304578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06987" y="2941308"/>
                <a:ext cx="8387200" cy="2319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comparing the Hall and resistive(collision) terms</a:t>
                </a:r>
                <a:r>
                  <a:rPr lang="en-US" altLang="zh-TW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𝔍</m:t>
                              </m:r>
                            </m:e>
                            <m:sup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||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|/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𝔍</m:t>
                              </m:r>
                            </m:e>
                            <m:sup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eB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⁢&lt;&lt;1</m:t>
                      </m:r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 can argue that since many collisions can occur within a </a:t>
                </a:r>
                <a:r>
                  <a:rPr lang="en-US" altLang="zh-TW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Larmor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orbit,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groupCh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zh-TW" altLang="en-US">
                        <a:latin typeface="Cambria Math" panose="02040503050406030204" pitchFamily="18" charset="0"/>
                      </a:rPr>
                      <m:t>×</m:t>
                    </m:r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groupChr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term will not contribute much…????????</a:t>
                </a:r>
                <a:endParaRPr lang="zh-TW" altLang="en-US" dirty="0">
                  <a:latin typeface="Cambria Math" panose="02040503050406030204" pitchFamily="18" charset="0"/>
                </a:endParaRPr>
              </a:p>
              <a:p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87" y="2941308"/>
                <a:ext cx="8387200" cy="2319674"/>
              </a:xfrm>
              <a:prstGeom prst="rect">
                <a:avLst/>
              </a:prstGeom>
              <a:blipFill rotWithShape="1">
                <a:blip r:embed="rId3"/>
                <a:stretch>
                  <a:fillRect l="-581" t="-15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125980" y="3087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502211" y="5152516"/>
                <a:ext cx="5542095" cy="1038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Plugging in the numbers gives…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TW" altLang="en-US" i="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TW" altLang="en-US" i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TW" altLang="en-US" i="0">
                        <a:latin typeface="Cambria Math" panose="02040503050406030204" pitchFamily="18" charset="0"/>
                      </a:rPr>
                      <m:t>1.76×</m:t>
                    </m:r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zh-TW" altLang="en-US" i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B~1mG, this is of order 10000….</a:t>
                </a:r>
                <a:endParaRPr lang="zh-TW" alt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TW" altLang="en-US" i="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TW" altLang="en-US" i="0">
                            <a:latin typeface="Cambria Math" panose="02040503050406030204" pitchFamily="18" charset="0"/>
                          </a:rPr>
                          <m:t>coll</m:t>
                        </m:r>
                      </m:sub>
                    </m:sSub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0">
                            <a:latin typeface="Cambria Math" panose="02040503050406030204" pitchFamily="18" charset="0"/>
                          </a:rPr>
                          <m:t>3.4</m:t>
                        </m:r>
                        <m: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zh-TW" altLang="en-US" i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zh-TW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T~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n~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is of order 1000…</a:t>
                </a:r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11" y="5152516"/>
                <a:ext cx="5542095" cy="1038041"/>
              </a:xfrm>
              <a:prstGeom prst="rect">
                <a:avLst/>
              </a:prstGeom>
              <a:blipFill rotWithShape="1">
                <a:blip r:embed="rId4"/>
                <a:stretch>
                  <a:fillRect l="-879" t="-3509" r="-110" b="-327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47426" y="6200775"/>
            <a:ext cx="79617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What the hell happened with the ratio!?</a:t>
            </a:r>
            <a:endParaRPr lang="zh-TW" altLang="en-US" sz="3600" dirty="0" smtClean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ea typeface="Cambria Math" panose="02040503050406030204" pitchFamily="18" charset="0"/>
              </a:rPr>
              <a:t>Relativistic Ideal MHD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90059" y="1091684"/>
                <a:ext cx="7772891" cy="5030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The last simplification to make is to consider dropping off the resistive term.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𝔍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zh-TW" alt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We estimate the conductivity as follows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zh-TW" altLang="en-US">
                                <a:latin typeface="Cambria Math" panose="02040503050406030204" pitchFamily="18" charset="0"/>
                              </a:rPr>
                              <m:t>th</m:t>
                            </m:r>
                          </m:sub>
                        </m:sSub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≈</m:t>
                        </m:r>
                        <m:rad>
                          <m:radPr>
                            <m:degHide m:val="on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kT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zh-TW" altLang="en-US">
                                <a:latin typeface="Cambria Math" panose="02040503050406030204" pitchFamily="18" charset="0"/>
                              </a:rPr>
                              <m:t>kT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:</a:t>
                </a:r>
                <a:endParaRPr lang="en-US" altLang="zh-TW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4⁢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πν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zh-TW" altLang="en-US">
                                          <a:latin typeface="Cambria Math" panose="02040503050406030204" pitchFamily="18" charset="0"/>
                                        </a:rPr>
                                        <m:t>πr</m:t>
                                      </m:r>
                                    </m:e>
                                    <m:sub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th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2⁢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kT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πe</m:t>
                              </m:r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rad>
                            <m:radPr>
                              <m:degHide m:val="on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~2.1×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  <a:p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  <a:p>
                <a:endParaRPr lang="zh-TW" altLang="en-US" dirty="0">
                  <a:latin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zh-TW" alt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zh-TW" altLang="en-US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this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zh-TW" altLang="en-US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zh-TW" alt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&gt;&gt;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 panose="02040503050406030204" pitchFamily="18" charset="0"/>
                      </a:rPr>
                      <m:t>5×</m:t>
                    </m:r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copper!</a:t>
                </a:r>
                <a:endParaRPr lang="zh-TW" altLang="en-US" dirty="0">
                  <a:latin typeface="Cambria Math" panose="02040503050406030204" pitchFamily="18" charset="0"/>
                </a:endParaRPr>
              </a:p>
              <a:p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extreme lack of electrical resistance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astrophysical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plasmas, one can safely ignore the resistivity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term, leading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the simple “ideal” Ohm’s law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expression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αβ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59" y="1091684"/>
                <a:ext cx="7772891" cy="5030223"/>
              </a:xfrm>
              <a:prstGeom prst="rect">
                <a:avLst/>
              </a:prstGeom>
              <a:blipFill rotWithShape="1">
                <a:blip r:embed="rId2"/>
                <a:stretch>
                  <a:fillRect l="-706" t="-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605337" y="1857375"/>
            <a:ext cx="614363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1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>
                <a:ea typeface="Cambria Math" panose="02040503050406030204" pitchFamily="18" charset="0"/>
              </a:rPr>
              <a:t>Relativistic Ideal MHD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62488" y="1342357"/>
                <a:ext cx="8105262" cy="913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the non-relativistic limit and evaluating in the lab frame,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zh-TW" altLang="en-US" i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zh-TW" altLang="en-US" i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zh-TW" altLang="en-US" i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  <m:r>
                      <a:rPr lang="zh-TW" altLang="en-US" i="0">
                        <a:latin typeface="Cambria Math" panose="02040503050406030204" pitchFamily="18" charset="0"/>
                      </a:rPr>
                      <m:t>⁢</m:t>
                    </m:r>
                    <m:sSup>
                      <m:sSupPr>
                        <m:ctrlPr>
                          <a:rPr lang="zh-TW" altLang="en-US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TW" altLang="en-US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zh-TW" altLang="en-US" i="0">
                            <a:latin typeface="Cambria Math" panose="02040503050406030204" pitchFamily="18" charset="0"/>
                          </a:rPr>
                          <m:t>αβ</m:t>
                        </m:r>
                      </m:sup>
                    </m:sSup>
                    <m:r>
                      <a:rPr lang="en-US" altLang="zh-TW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becomes </a:t>
                </a:r>
                <a14:m>
                  <m:oMath xmlns:m="http://schemas.openxmlformats.org/officeDocument/2006/math"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groupChr>
                    <m:r>
                      <a:rPr lang="zh-TW" alt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groupCh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zh-TW" altLang="en-US">
                        <a:latin typeface="Cambria Math" panose="02040503050406030204" pitchFamily="18" charset="0"/>
                      </a:rPr>
                      <m:t>×</m:t>
                    </m:r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groupChr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which is the familiar ideal Ohm’s law expression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88" y="1342357"/>
                <a:ext cx="8105262" cy="913840"/>
              </a:xfrm>
              <a:prstGeom prst="rect">
                <a:avLst/>
              </a:prstGeom>
              <a:blipFill rotWithShape="1">
                <a:blip r:embed="rId2"/>
                <a:stretch>
                  <a:fillRect l="-602" b="-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88" y="2537619"/>
            <a:ext cx="8049138" cy="167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57250" y="2771775"/>
            <a:ext cx="1190625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28881" y="4600575"/>
                <a:ext cx="8316351" cy="1091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I personally think that it should not only be Ideal MHD that deserves this comment, starting from the step when we dropped off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𝜕</m:t>
                        </m:r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groupChr>
                      </m:num>
                      <m:den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term to get the Hall-MHD, it becomes basically impossible to directly update the current…</a:t>
                </a:r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81" y="4600575"/>
                <a:ext cx="8316351" cy="1091581"/>
              </a:xfrm>
              <a:prstGeom prst="rect">
                <a:avLst/>
              </a:prstGeom>
              <a:blipFill rotWithShape="1">
                <a:blip r:embed="rId4"/>
                <a:stretch>
                  <a:fillRect l="-586" t="-3352" r="-440" b="-78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4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Flux freezing in actual simulations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79"/>
          <a:stretch/>
        </p:blipFill>
        <p:spPr bwMode="auto">
          <a:xfrm>
            <a:off x="196850" y="1033464"/>
            <a:ext cx="8677434" cy="246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206375" y="1895475"/>
            <a:ext cx="8667909" cy="1257300"/>
            <a:chOff x="206375" y="1895475"/>
            <a:chExt cx="8667909" cy="12573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676900" y="1895475"/>
              <a:ext cx="3197384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06375" y="2219325"/>
              <a:ext cx="8566150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6375" y="2533650"/>
              <a:ext cx="4089400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78525" y="2533650"/>
              <a:ext cx="2670175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6375" y="2838450"/>
              <a:ext cx="8667909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06375" y="3152775"/>
              <a:ext cx="669925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96850" y="3493828"/>
            <a:ext cx="8677434" cy="1820930"/>
            <a:chOff x="254454" y="5524750"/>
            <a:chExt cx="8677434" cy="1820930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68" b="22356"/>
            <a:stretch/>
          </p:blipFill>
          <p:spPr bwMode="auto">
            <a:xfrm>
              <a:off x="254454" y="5524750"/>
              <a:ext cx="8677434" cy="182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268741" y="5795486"/>
              <a:ext cx="8561388" cy="933450"/>
              <a:chOff x="211137" y="3783806"/>
              <a:chExt cx="8561388" cy="93345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541337" y="3783806"/>
                <a:ext cx="790733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589087" y="4088606"/>
                <a:ext cx="65547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11137" y="4402931"/>
                <a:ext cx="85613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14312" y="4717256"/>
                <a:ext cx="25288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/>
          <p:cNvGrpSpPr/>
          <p:nvPr/>
        </p:nvGrpSpPr>
        <p:grpSpPr>
          <a:xfrm>
            <a:off x="196850" y="5314758"/>
            <a:ext cx="8677434" cy="1238250"/>
            <a:chOff x="254454" y="7345680"/>
            <a:chExt cx="8677434" cy="123825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644"/>
            <a:stretch/>
          </p:blipFill>
          <p:spPr bwMode="auto">
            <a:xfrm>
              <a:off x="254454" y="7345680"/>
              <a:ext cx="8677434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3" name="Group 52"/>
            <p:cNvGrpSpPr/>
            <p:nvPr/>
          </p:nvGrpSpPr>
          <p:grpSpPr>
            <a:xfrm>
              <a:off x="312477" y="7345680"/>
              <a:ext cx="8619411" cy="1238250"/>
              <a:chOff x="254873" y="5334000"/>
              <a:chExt cx="8619411" cy="123825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259635" y="5641181"/>
                <a:ext cx="85613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54873" y="5926931"/>
                <a:ext cx="85613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9635" y="6241256"/>
                <a:ext cx="85613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9635" y="6572250"/>
                <a:ext cx="183586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143875" y="5334000"/>
                <a:ext cx="73040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949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8519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Cambria Math" pitchFamily="18" charset="0"/>
                <a:ea typeface="Cambria Math" pitchFamily="18" charset="0"/>
              </a:rPr>
              <a:t>Optically thin Radiative Emission (Ch9.4)</a:t>
            </a:r>
          </a:p>
        </p:txBody>
      </p:sp>
    </p:spTree>
    <p:extLst>
      <p:ext uri="{BB962C8B-B14F-4D97-AF65-F5344CB8AC3E}">
        <p14:creationId xmlns:p14="http://schemas.microsoft.com/office/powerpoint/2010/main" val="26102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6089346" y="2864121"/>
            <a:ext cx="2330685" cy="1155783"/>
            <a:chOff x="6089346" y="2864121"/>
            <a:chExt cx="2330685" cy="1155783"/>
          </a:xfrm>
        </p:grpSpPr>
        <p:sp>
          <p:nvSpPr>
            <p:cNvPr id="20" name="Rectangle 19"/>
            <p:cNvSpPr/>
            <p:nvPr/>
          </p:nvSpPr>
          <p:spPr>
            <a:xfrm>
              <a:off x="6089346" y="2864121"/>
              <a:ext cx="2330685" cy="1155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8901074">
              <a:off x="6113077" y="2950394"/>
              <a:ext cx="852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matter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pic>
          <p:nvPicPr>
            <p:cNvPr id="24" name="Picture 2" descr="G:\Desktop\Black Hole Astrophysics\Textbook circle\12 Ch\Pac_Man_by_byaQy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18571">
              <a:off x="6752852" y="2853108"/>
              <a:ext cx="668336" cy="73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2411476" y="1352130"/>
            <a:ext cx="1569353" cy="1350940"/>
            <a:chOff x="2411476" y="1352130"/>
            <a:chExt cx="1569353" cy="1350940"/>
          </a:xfrm>
        </p:grpSpPr>
        <p:sp>
          <p:nvSpPr>
            <p:cNvPr id="28" name="Rectangle 27"/>
            <p:cNvSpPr/>
            <p:nvPr/>
          </p:nvSpPr>
          <p:spPr>
            <a:xfrm>
              <a:off x="2411476" y="1352130"/>
              <a:ext cx="1569353" cy="1350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35122" y="1352130"/>
              <a:ext cx="852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matter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pic>
          <p:nvPicPr>
            <p:cNvPr id="32" name="Picture 2" descr="G:\Desktop\Black Hole Astrophysics\Textbook circle\12 Ch\Pac_Man_by_byaQy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62871">
              <a:off x="2625300" y="1664552"/>
              <a:ext cx="668336" cy="73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376298" y="1352130"/>
            <a:ext cx="1890769" cy="1155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944" y="1352130"/>
            <a:ext cx="85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matter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Optically thin radiation heat transfer –an Introduction</a:t>
            </a:r>
            <a:endParaRPr lang="zh-TW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068458" y="4180145"/>
            <a:ext cx="3737603" cy="2631567"/>
            <a:chOff x="299094" y="4049173"/>
            <a:chExt cx="3737603" cy="2631567"/>
          </a:xfrm>
        </p:grpSpPr>
        <p:pic>
          <p:nvPicPr>
            <p:cNvPr id="3" name="Picture 2" descr="G:\Desktop\pics and vids\synchrotron_E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25" t="5118" b="10315"/>
            <a:stretch/>
          </p:blipFill>
          <p:spPr bwMode="auto">
            <a:xfrm>
              <a:off x="299094" y="4058698"/>
              <a:ext cx="3737603" cy="262204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TextBox 5"/>
            <p:cNvSpPr txBox="1"/>
            <p:nvPr/>
          </p:nvSpPr>
          <p:spPr>
            <a:xfrm>
              <a:off x="1680026" y="4049173"/>
              <a:ext cx="2356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Synchrotron Emission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08392" y="5146947"/>
            <a:ext cx="1764266" cy="1361731"/>
            <a:chOff x="6077478" y="2889849"/>
            <a:chExt cx="1764266" cy="1361731"/>
          </a:xfrm>
        </p:grpSpPr>
        <p:pic>
          <p:nvPicPr>
            <p:cNvPr id="5" name="How to make a gamma ray - Electron bremsstrahlung animation.mp4">
              <a:hlinkClick r:id="" action="ppaction://media"/>
            </p:cNvPr>
            <p:cNvPicPr>
              <a:picLocks noChangeAspect="1"/>
            </p:cNvPicPr>
            <p:nvPr>
              <a:vide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6077478" y="3259181"/>
              <a:ext cx="1764266" cy="9923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077478" y="2889849"/>
              <a:ext cx="1764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Bremsstrahlung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8787" y="5114803"/>
            <a:ext cx="1866408" cy="1408031"/>
            <a:chOff x="6077480" y="5272709"/>
            <a:chExt cx="1866408" cy="1408031"/>
          </a:xfrm>
        </p:grpSpPr>
        <p:pic>
          <p:nvPicPr>
            <p:cNvPr id="4" name="How to make a gamma ray - Inverse Compton scattering animation.mp4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6077480" y="5630885"/>
              <a:ext cx="1866408" cy="10498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77480" y="5272709"/>
              <a:ext cx="1866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Inverse Compton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9718" y="1277518"/>
            <a:ext cx="483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Previously, we discuss the heat transfer by radiation by considering the opacity, which means that we’re considering radiation transferring heat within the system – being eaten or scattered within the system. </a:t>
            </a:r>
          </a:p>
        </p:txBody>
      </p:sp>
      <p:pic>
        <p:nvPicPr>
          <p:cNvPr id="23" name="Picture 3" descr="G:\Desktop\Black Hole Astrophysics\Textbook circle\12 Ch\photon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0795">
            <a:off x="6668261" y="3864686"/>
            <a:ext cx="606492" cy="4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8882095">
            <a:off x="7417644" y="3360374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Cambria Math" pitchFamily="18" charset="0"/>
                <a:ea typeface="Cambria Math" pitchFamily="18" charset="0"/>
              </a:rPr>
              <a:t>Whee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~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1" name="Picture 3" descr="G:\Desktop\Black Hole Astrophysics\Textbook circle\12 Ch\photon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4055" flipH="1">
            <a:off x="3265680" y="2580292"/>
            <a:ext cx="527820" cy="4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04270" y="240154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Cambria Math" pitchFamily="18" charset="0"/>
                <a:ea typeface="Cambria Math" pitchFamily="18" charset="0"/>
              </a:rPr>
              <a:t>Ow</a:t>
            </a:r>
            <a:r>
              <a:rPr lang="en-US" altLang="zh-TW" dirty="0">
                <a:latin typeface="Cambria Math" pitchFamily="18" charset="0"/>
                <a:ea typeface="Cambria Math" pitchFamily="18" charset="0"/>
              </a:rPr>
              <a:t>!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5363" name="Picture 3" descr="G:\Desktop\Black Hole Astrophysics\Textbook circle\12 Ch\phot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3712" y="1873307"/>
            <a:ext cx="527820" cy="4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239408" y="218250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Cambria Math" pitchFamily="18" charset="0"/>
                <a:ea typeface="Cambria Math" pitchFamily="18" charset="0"/>
              </a:rPr>
              <a:t>Ahhhh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…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93125" y="2864121"/>
            <a:ext cx="5679050" cy="1589741"/>
            <a:chOff x="293125" y="2864121"/>
            <a:chExt cx="5679050" cy="1589741"/>
          </a:xfrm>
        </p:grpSpPr>
        <p:sp>
          <p:nvSpPr>
            <p:cNvPr id="35" name="TextBox 34"/>
            <p:cNvSpPr txBox="1"/>
            <p:nvPr/>
          </p:nvSpPr>
          <p:spPr>
            <a:xfrm>
              <a:off x="293125" y="2864121"/>
              <a:ext cx="5679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Now we consider photons that are allowed to escape the system and thereby carrying energy with them.</a:t>
              </a:r>
              <a:r>
                <a:rPr lang="zh-TW" altLang="en-US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And the spectrum remains approximately that of the emission process.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258458" y="3709299"/>
                  <a:ext cx="3472233" cy="7445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limUpp>
                              <m:limUppPr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limUpp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lim>
                                <m:r>
                                  <a:rPr lang="zh-TW" altLang="en-US">
                                    <a:latin typeface="Cambria Math"/>
                                  </a:rPr>
                                  <m:t>.</m:t>
                                </m:r>
                              </m:lim>
                            </m:limUpp>
                          </m:e>
                          <m:sub>
                            <m:r>
                              <a:rPr lang="zh-TW" altLang="en-US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zh-TW" altLang="en-US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zh-TW" altLang="en-US" i="1">
                                <a:latin typeface="Cambria Math"/>
                              </a:rPr>
                              <m:t>𝜌</m:t>
                            </m:r>
                          </m:den>
                        </m:f>
                        <m:r>
                          <a:rPr lang="zh-TW" altLang="en-US">
                            <a:latin typeface="Cambria Math"/>
                          </a:rPr>
                          <m:t>⁢</m:t>
                        </m:r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>
                                <a:latin typeface="Cambria Math"/>
                              </a:rPr>
                              <m:t>𝛻</m:t>
                            </m:r>
                          </m:e>
                        </m:groupChr>
                        <m:r>
                          <a:rPr lang="zh-TW" altLang="en-US">
                            <a:latin typeface="Cambria Math"/>
                          </a:rPr>
                          <m:t>·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𝑄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zh-TW" altLang="en-US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zh-TW" altLang="en-US">
                                <a:latin typeface="Cambria Math"/>
                              </a:rPr>
                              <m:t>3⁢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𝜌</m:t>
                            </m:r>
                          </m:den>
                        </m:f>
                        <m:r>
                          <a:rPr lang="zh-TW" altLang="en-US">
                            <a:latin typeface="Cambria Math"/>
                          </a:rPr>
                          <m:t>⁢</m:t>
                        </m:r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>
                                <a:latin typeface="Cambria Math"/>
                              </a:rPr>
                              <m:t>𝛻</m:t>
                            </m:r>
                          </m:e>
                        </m:groupChr>
                        <m:r>
                          <a:rPr lang="zh-TW" altLang="en-US">
                            <a:latin typeface="Cambria Math"/>
                          </a:rPr>
                          <m:t>·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zh-TW" altLang="en-US">
                                    <a:latin typeface="Cambria Math"/>
                                  </a:rPr>
                                  <m:t>𝛻</m:t>
                                </m:r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limUpp>
                                      <m:limUppPr>
                                        <m:ctrlPr>
                                          <a:rPr lang="zh-TW" altLang="en-US" i="1">
                                            <a:latin typeface="Cambria Math"/>
                                          </a:rPr>
                                        </m:ctrlPr>
                                      </m:limUppPr>
                                      <m:e>
                                        <m:r>
                                          <a:rPr lang="zh-TW" altLang="en-US" i="1">
                                            <a:latin typeface="Cambria Math"/>
                                          </a:rPr>
                                          <m:t>𝜅</m:t>
                                        </m:r>
                                      </m:e>
                                      <m:lim>
                                        <m:r>
                                          <a:rPr lang="zh-TW" altLang="en-US">
                                            <a:latin typeface="Cambria Math"/>
                                          </a:rPr>
                                          <m:t>−</m:t>
                                        </m:r>
                                      </m:lim>
                                    </m:limUpp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𝑅</m:t>
                                    </m:r>
                                    <m:r>
                                      <a:rPr lang="zh-TW" altLang="en-US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TW" altLang="en-US">
                                        <a:latin typeface="Cambria Math"/>
                                      </a:rPr>
                                      <m:t>bf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458" y="3709299"/>
                  <a:ext cx="3472233" cy="74456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Box 38"/>
          <p:cNvSpPr txBox="1"/>
          <p:nvPr/>
        </p:nvSpPr>
        <p:spPr>
          <a:xfrm>
            <a:off x="305893" y="4629150"/>
            <a:ext cx="368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We discuss the following processes: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5362" name="Picture 2" descr="G:\Desktop\Black Hole Astrophysics\Textbook circle\12 Ch\Pac_Man_by_byaQy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2" y="1664552"/>
            <a:ext cx="668336" cy="73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202273" y="16190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Blackoak Std" pitchFamily="82" charset="0"/>
                <a:ea typeface="Kozuka Mincho Pr6N M" pitchFamily="18" charset="-128"/>
              </a:rPr>
              <a:t>嗝</a:t>
            </a:r>
            <a:endParaRPr lang="zh-TW" altLang="en-US" dirty="0" smtClean="0">
              <a:latin typeface="Blackoak Std" pitchFamily="82" charset="0"/>
              <a:ea typeface="Kozuka Mincho Pr6N M" pitchFamily="18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7242" y="2461525"/>
            <a:ext cx="128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Cambria Math" pitchFamily="18" charset="0"/>
                <a:ea typeface="Cambria Math" pitchFamily="18" charset="0"/>
              </a:rPr>
              <a:t>Absroption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04270" y="1090329"/>
            <a:ext cx="118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Scattering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12604 -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96296E-6 C 0.00087 -0.01273 -5E-6 -0.02454 0.00834 -0.03194 C 0.01441 -0.03056 0.01788 -0.02778 0.02396 -0.02639 C 0.02743 -0.02315 0.03021 -0.02222 0.03438 -0.02083 C 0.03681 -0.0213 0.03941 -0.02083 0.04167 -0.02222 C 0.04271 -0.02292 0.04202 -0.02546 0.04271 -0.02639 C 0.04445 -0.0287 0.04896 -0.03194 0.04896 -0.03194 C 0.05382 -0.04468 0.05018 -0.04213 0.05729 -0.04444 C 0.06406 -0.05046 0.07309 -0.0456 0.08125 -0.04722 C 0.08351 -0.05301 0.08438 -0.05602 0.08438 -0.0625 " pathEditMode="relative" ptsTypes="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-0.00348 -0.00903 -0.00886 -0.03056 -0.01667 -0.0375 C -0.01737 -0.04051 -0.01962 -0.04283 -0.0198 -0.04583 C -0.02032 -0.05486 -0.01771 -0.06528 -0.01563 -0.07361 C -0.01528 -0.075 -0.01563 -0.07732 -0.01459 -0.07778 C -0.01355 -0.07824 -0.0125 -0.0787 -0.01146 -0.07917 C -0.0066 -0.08866 -0.00973 -0.08634 -0.00417 -0.08889 C -0.00261 -0.09514 0.00347 -0.09977 0.00833 -0.10139 C 0.01407 -0.11273 0.0151 -0.11088 0.025 -0.11528 C 0.02916 -0.12083 0.03315 -0.1213 0.03854 -0.12361 C 0.04201 -0.12824 0.04722 -0.13195 0.05208 -0.13195 " pathEditMode="relative" ptsTypes="ffffffffff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14791 -0.19306 " pathEditMode="relative" rAng="0" ptsTypes="AA">
                                      <p:cBhvr>
                                        <p:cTn id="50" dur="2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965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11111E-6 1.85185E-6 L 0.06771 -0.09028 " pathEditMode="relative" rAng="0" ptsTypes="AA">
                                      <p:cBhvr>
                                        <p:cTn id="55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 fullScrn="1">
              <p:cMediaNode vol="80000">
                <p:cTn id="7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7" grpId="0"/>
      <p:bldP spid="17" grpId="1"/>
      <p:bldP spid="25" grpId="0"/>
      <p:bldP spid="33" grpId="0"/>
      <p:bldP spid="33" grpId="1"/>
      <p:bldP spid="39" grpId="0"/>
      <p:bldP spid="42" grpId="0"/>
      <p:bldP spid="42" grpId="1"/>
      <p:bldP spid="42" grpId="2"/>
      <p:bldP spid="46" grpId="0"/>
      <p:bldP spid="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The BIG assumption</a:t>
            </a:r>
            <a:endParaRPr lang="zh-TW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450" y="1454408"/>
            <a:ext cx="7905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We consider the different types of emission radiated from a </a:t>
            </a:r>
            <a:r>
              <a:rPr lang="en-US" altLang="zh-TW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thermal distribution of particles</a:t>
            </a:r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!</a:t>
            </a:r>
            <a:r>
              <a:rPr lang="zh-TW" altLang="en-US" sz="28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(For example, </a:t>
            </a:r>
            <a:r>
              <a:rPr lang="en-US" altLang="zh-TW" sz="2800" dirty="0" err="1" smtClean="0">
                <a:latin typeface="Cambria Math" pitchFamily="18" charset="0"/>
                <a:ea typeface="Cambria Math" pitchFamily="18" charset="0"/>
              </a:rPr>
              <a:t>Maxwellian</a:t>
            </a:r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 for a classical gas)</a:t>
            </a:r>
            <a:endParaRPr lang="en-US" altLang="zh-TW" sz="2800" dirty="0" smtClean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9935" y="3096958"/>
            <a:ext cx="4890780" cy="3345969"/>
            <a:chOff x="338446" y="4189250"/>
            <a:chExt cx="4890780" cy="33459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46" y="4193186"/>
              <a:ext cx="4890780" cy="3342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3941438" y="4189250"/>
                  <a:ext cx="1287788" cy="5719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zh-TW" alt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zh-TW" altLang="en-US">
                            <a:latin typeface="Cambria Math"/>
                          </a:rPr>
                          <m:t>⁢</m:t>
                        </m:r>
                        <m:sSup>
                          <m:s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>
                                <a:latin typeface="Cambria Math"/>
                              </a:rPr>
                              <m:t>ⅇ</m:t>
                            </m:r>
                          </m:e>
                          <m:sup>
                            <m:r>
                              <a:rPr lang="zh-TW" altLang="en-US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TW" alt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zh-TW" alt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zh-TW" altLang="en-US">
                                    <a:latin typeface="Cambria Math"/>
                                  </a:rPr>
                                  <m:t>2⁢</m:t>
                                </m:r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zh-TW" altLang="en-US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zh-TW" alt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m:rPr>
                                    <m:sty m:val="p"/>
                                  </m:rPr>
                                  <a:rPr lang="zh-TW" altLang="en-US">
                                    <a:latin typeface="Cambria Math"/>
                                  </a:rPr>
                                  <m:t>kT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1438" y="4189250"/>
                  <a:ext cx="1287788" cy="57195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71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Bremsstrahlung (Free-Free Emission)</a:t>
            </a:r>
            <a:endParaRPr lang="zh-TW" altLang="en-US" dirty="0"/>
          </a:p>
        </p:txBody>
      </p:sp>
      <p:pic>
        <p:nvPicPr>
          <p:cNvPr id="4" name="How to make a gamma ray - Electron bremsstrahlung anim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8551" y="967236"/>
            <a:ext cx="2378500" cy="1337905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89" y="1050978"/>
            <a:ext cx="1829540" cy="2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838289" y="1326239"/>
            <a:ext cx="4154910" cy="2852925"/>
            <a:chOff x="4668125" y="1326239"/>
            <a:chExt cx="4154910" cy="2852925"/>
          </a:xfrm>
        </p:grpSpPr>
        <p:grpSp>
          <p:nvGrpSpPr>
            <p:cNvPr id="8" name="Group 7"/>
            <p:cNvGrpSpPr/>
            <p:nvPr/>
          </p:nvGrpSpPr>
          <p:grpSpPr>
            <a:xfrm>
              <a:off x="4668125" y="1326239"/>
              <a:ext cx="4154910" cy="2657375"/>
              <a:chOff x="3865140" y="1326239"/>
              <a:chExt cx="4154910" cy="2657375"/>
            </a:xfrm>
          </p:grpSpPr>
          <p:pic>
            <p:nvPicPr>
              <p:cNvPr id="16387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3551"/>
              <a:stretch/>
            </p:blipFill>
            <p:spPr bwMode="auto">
              <a:xfrm>
                <a:off x="3865140" y="1393029"/>
                <a:ext cx="4154910" cy="25905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6115050" y="1326239"/>
                    <a:ext cx="175689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zh-TW" altLang="en-US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160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zh-TW" altLang="en-US" sz="1600">
                              <a:latin typeface="Cambria Math"/>
                            </a:rPr>
                            <m:t>⁢</m:t>
                          </m:r>
                          <m:r>
                            <a:rPr lang="en-US" altLang="zh-TW" sz="160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𝑖𝑜𝑛</m:t>
                          </m:r>
                          <m:r>
                            <a:rPr lang="zh-TW" altLang="en-US" sz="1600">
                              <a:latin typeface="Cambria Math"/>
                            </a:rPr>
                            <m:t>;</m:t>
                          </m:r>
                          <m:sSup>
                            <m:s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160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TW" sz="16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1600" b="0" i="0" smtClean="0">
                              <a:latin typeface="Cambria Math"/>
                            </a:rPr>
                            <m:t>ion</m:t>
                          </m:r>
                        </m:oMath>
                      </m:oMathPara>
                    </a14:m>
                    <a:endParaRPr lang="zh-TW" altLang="en-US" sz="1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5050" y="1326239"/>
                    <a:ext cx="1756891" cy="33855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115050" y="2135864"/>
                    <a:ext cx="124444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160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zh-TW" altLang="en-US" sz="1600">
                              <a:latin typeface="Cambria Math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160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zh-TW" altLang="en-US" sz="1600">
                              <a:latin typeface="Cambria Math"/>
                            </a:rPr>
                            <m:t>;</m:t>
                          </m:r>
                          <m:sSup>
                            <m:s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160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zh-TW" altLang="en-US" sz="1600">
                              <a:latin typeface="Cambria Math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160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16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5050" y="2135864"/>
                    <a:ext cx="1244443" cy="338554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115050" y="3155039"/>
                    <a:ext cx="69346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zh-TW" altLang="en-US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160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zh-TW" altLang="en-US" sz="1600">
                              <a:latin typeface="Cambria Math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600" b="0" i="0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16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5050" y="3155039"/>
                    <a:ext cx="693460" cy="33855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125" y="3983614"/>
              <a:ext cx="4154910" cy="19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170788" y="1393029"/>
            <a:ext cx="371476" cy="2030110"/>
            <a:chOff x="5000624" y="1393029"/>
            <a:chExt cx="371476" cy="2030110"/>
          </a:xfrm>
        </p:grpSpPr>
        <p:sp>
          <p:nvSpPr>
            <p:cNvPr id="3" name="Oval 2"/>
            <p:cNvSpPr/>
            <p:nvPr/>
          </p:nvSpPr>
          <p:spPr>
            <a:xfrm>
              <a:off x="5000625" y="1393029"/>
              <a:ext cx="371475" cy="1976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00624" y="2181922"/>
              <a:ext cx="371475" cy="1976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00625" y="3225493"/>
              <a:ext cx="371475" cy="1976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296353" y="1393029"/>
            <a:ext cx="791846" cy="2178846"/>
            <a:chOff x="5000624" y="1393029"/>
            <a:chExt cx="791846" cy="2178846"/>
          </a:xfrm>
        </p:grpSpPr>
        <p:sp>
          <p:nvSpPr>
            <p:cNvPr id="40" name="Oval 39"/>
            <p:cNvSpPr/>
            <p:nvPr/>
          </p:nvSpPr>
          <p:spPr>
            <a:xfrm>
              <a:off x="5000625" y="1393029"/>
              <a:ext cx="693710" cy="1976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000624" y="2019300"/>
              <a:ext cx="791846" cy="4551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000625" y="3155039"/>
              <a:ext cx="465110" cy="4168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851363" y="1598898"/>
            <a:ext cx="395923" cy="2387264"/>
            <a:chOff x="5000624" y="1393029"/>
            <a:chExt cx="395923" cy="2387264"/>
          </a:xfrm>
        </p:grpSpPr>
        <p:sp>
          <p:nvSpPr>
            <p:cNvPr id="44" name="Oval 43"/>
            <p:cNvSpPr/>
            <p:nvPr/>
          </p:nvSpPr>
          <p:spPr>
            <a:xfrm>
              <a:off x="5000625" y="1393029"/>
              <a:ext cx="346855" cy="4204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00624" y="2268548"/>
              <a:ext cx="395923" cy="5069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10321" y="3366006"/>
              <a:ext cx="386226" cy="414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44105" y="4387736"/>
            <a:ext cx="3943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How do we understand these trends in a simpler manner?</a:t>
            </a:r>
            <a:endParaRPr lang="zh-TW" altLang="en-US" sz="2800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 descr="G:\Desktop\Black Hole Astrophysics\Textbook circle\13 Ch9.2&amp;9.4\i.chzbg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74418"/>
            <a:ext cx="4701776" cy="352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ea typeface="Cambria Math" panose="02040503050406030204" pitchFamily="18" charset="0"/>
              </a:rPr>
              <a:t>Conservation of Charge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92474" y="1341380"/>
                <a:ext cx="7532351" cy="156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Very much 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mass density, the charge density is the sum of all species.</a:t>
                </a: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≡</m:t>
                      </m:r>
                      <m:limLow>
                        <m:limLow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𝛴</m:t>
                          </m:r>
                        </m:e>
                        <m:lim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zh-TW" altLang="en-US" dirty="0">
                  <a:latin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However, in this case, it can be zero everywhere in the plasma.</a:t>
                </a:r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74" y="1341380"/>
                <a:ext cx="7532351" cy="1561005"/>
              </a:xfrm>
              <a:prstGeom prst="rect">
                <a:avLst/>
              </a:prstGeom>
              <a:blipFill rotWithShape="1">
                <a:blip r:embed="rId2"/>
                <a:stretch>
                  <a:fillRect l="-647" t="-2344" b="-5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92475" y="3074027"/>
                <a:ext cx="8108349" cy="1678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From the continuity equation in classical physics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zh-TW" altLang="en-US">
                        <a:latin typeface="Cambria Math" panose="02040503050406030204" pitchFamily="18" charset="0"/>
                      </a:rPr>
                      <m:t>+</m:t>
                    </m:r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</m:groupChr>
                    <m:r>
                      <a:rPr lang="zh-TW" altLang="en-US">
                        <a:latin typeface="Cambria Math" panose="02040503050406030204" pitchFamily="18" charset="0"/>
                      </a:rPr>
                      <m:t>·</m:t>
                    </m:r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groupChr>
                    <m:r>
                      <a:rPr lang="zh-TW" alt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we can very easily translate that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zh-TW" alt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equation enables us to determine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therefore we will later introduce the Generalized Ohm’s law to find the </a:t>
                </a:r>
                <a14:m>
                  <m:oMath xmlns:m="http://schemas.openxmlformats.org/officeDocument/2006/math"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groupChr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part.</a:t>
                </a:r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75" y="3074027"/>
                <a:ext cx="8108349" cy="1678345"/>
              </a:xfrm>
              <a:prstGeom prst="rect">
                <a:avLst/>
              </a:prstGeom>
              <a:blipFill rotWithShape="1">
                <a:blip r:embed="rId3"/>
                <a:stretch>
                  <a:fillRect l="-602" t="-725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92475" y="5022366"/>
            <a:ext cx="81083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*Note</a:t>
            </a:r>
            <a:r>
              <a:rPr lang="zh-TW" altLang="en-US" dirty="0" smtClean="0">
                <a:latin typeface="Cambria Math" pitchFamily="18" charset="0"/>
                <a:ea typeface="Cambria Math" pitchFamily="18" charset="0"/>
              </a:rPr>
              <a:t>：</a:t>
            </a:r>
            <a:endParaRPr lang="en-US" altLang="zh-TW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zh-TW" alt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sort of find it confusing to have all these 3-vectors and 4-vectos together in 1 slide, so to avoid having to label which is a 3-vector and which is a 4-vector, I chose to put vector/tensor symbols only for 3-vectors and all 4-vectors will be written in component form.</a:t>
            </a:r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Cambria Math" panose="02040503050406030204" pitchFamily="18" charset="0"/>
              </a:rPr>
              <a:t>Bremsstrahlung (Free-Free Emission)</a:t>
            </a:r>
            <a:endParaRPr lang="zh-TW" altLang="en-US" dirty="0"/>
          </a:p>
        </p:txBody>
      </p:sp>
      <p:pic>
        <p:nvPicPr>
          <p:cNvPr id="3" name="How to make a gamma ray - Electron bremsstrahlung anim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965" y="1155039"/>
            <a:ext cx="1130829" cy="636091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 rot="18533069">
            <a:off x="1769751" y="969899"/>
            <a:ext cx="1340317" cy="2856880"/>
          </a:xfrm>
          <a:prstGeom prst="arc">
            <a:avLst>
              <a:gd name="adj1" fmla="val 16944224"/>
              <a:gd name="adj2" fmla="val 4034326"/>
            </a:avLst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05017" y="2264115"/>
            <a:ext cx="234892" cy="2348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zh-TW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322463" y="1791130"/>
            <a:ext cx="498234" cy="500467"/>
            <a:chOff x="-1118185" y="2416533"/>
            <a:chExt cx="498234" cy="500467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-1034295" y="2477998"/>
              <a:ext cx="414344" cy="439002"/>
            </a:xfrm>
            <a:prstGeom prst="line">
              <a:avLst/>
            </a:prstGeom>
            <a:ln w="25400">
              <a:solidFill>
                <a:srgbClr val="0000FF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-1118185" y="2416533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latin typeface="Cambria Math" pitchFamily="18" charset="0"/>
                  <a:ea typeface="Cambria Math" pitchFamily="18" charset="0"/>
                </a:rPr>
                <a:t>b</a:t>
              </a:r>
              <a:endParaRPr lang="zh-TW" altLang="en-US" sz="16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44729" y="1021952"/>
            <a:ext cx="777734" cy="401333"/>
            <a:chOff x="1065403" y="3684106"/>
            <a:chExt cx="777734" cy="401333"/>
          </a:xfrm>
        </p:grpSpPr>
        <p:sp>
          <p:nvSpPr>
            <p:cNvPr id="15" name="Oval 14"/>
            <p:cNvSpPr/>
            <p:nvPr/>
          </p:nvSpPr>
          <p:spPr>
            <a:xfrm>
              <a:off x="1065403" y="3976382"/>
              <a:ext cx="109057" cy="10905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123319" y="4017520"/>
              <a:ext cx="719818" cy="35918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25"/>
                <p:cNvSpPr/>
                <p:nvPr/>
              </p:nvSpPr>
              <p:spPr>
                <a:xfrm>
                  <a:off x="1270701" y="3684106"/>
                  <a:ext cx="4333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701" y="3684106"/>
                  <a:ext cx="43338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3313644" y="2656466"/>
            <a:ext cx="486265" cy="645952"/>
            <a:chOff x="2834318" y="5318620"/>
            <a:chExt cx="486265" cy="645952"/>
          </a:xfrm>
        </p:grpSpPr>
        <p:sp>
          <p:nvSpPr>
            <p:cNvPr id="17" name="Oval 16"/>
            <p:cNvSpPr/>
            <p:nvPr/>
          </p:nvSpPr>
          <p:spPr>
            <a:xfrm>
              <a:off x="3011649" y="5318620"/>
              <a:ext cx="109057" cy="10905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063440" y="5353869"/>
              <a:ext cx="257143" cy="61070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Rectangle 27"/>
                <p:cNvSpPr/>
                <p:nvPr/>
              </p:nvSpPr>
              <p:spPr>
                <a:xfrm>
                  <a:off x="2834318" y="5444398"/>
                  <a:ext cx="463717" cy="391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4318" y="5444398"/>
                  <a:ext cx="463717" cy="3915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3545503" y="2412912"/>
            <a:ext cx="683702" cy="369332"/>
            <a:chOff x="3066177" y="5075066"/>
            <a:chExt cx="683702" cy="36933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066177" y="5389120"/>
              <a:ext cx="683702" cy="38557"/>
            </a:xfrm>
            <a:prstGeom prst="straightConnector1">
              <a:avLst/>
            </a:prstGeom>
            <a:ln w="12700">
              <a:solidFill>
                <a:srgbClr val="00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3195501" y="5075066"/>
                  <a:ext cx="4333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501" y="5075066"/>
                  <a:ext cx="43338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3799909" y="2832635"/>
            <a:ext cx="631498" cy="469783"/>
            <a:chOff x="3320583" y="5494789"/>
            <a:chExt cx="631498" cy="469783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3320583" y="5494789"/>
              <a:ext cx="429296" cy="4697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28"/>
                <p:cNvSpPr/>
                <p:nvPr/>
              </p:nvSpPr>
              <p:spPr>
                <a:xfrm>
                  <a:off x="3459638" y="5582224"/>
                  <a:ext cx="4924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zh-TW" altLang="en-US">
                            <a:latin typeface="Cambria Math" panose="02040503050406030204" pitchFamily="18" charset="0"/>
                          </a:rPr>
                          <m:t>Δv</m:t>
                        </m:r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638" y="5582224"/>
                  <a:ext cx="49244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217140" y="4482672"/>
                <a:ext cx="4782700" cy="215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the low frequency waves, the interaction time is much shorter than the inverse of its frequency. Thus, these waves will be coherent with those emitted a small time ago of the same frequency.</a:t>
                </a: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leads to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zh-TW" altLang="en-US">
                            <a:latin typeface="Cambria Math" panose="02040503050406030204" pitchFamily="18" charset="0"/>
                          </a:rPr>
                          <m:t>dE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TW" altLang="en-US">
                            <a:latin typeface="Cambria Math" panose="02040503050406030204" pitchFamily="18" charset="0"/>
                          </a:rPr>
                          <m:t>dω</m:t>
                        </m:r>
                      </m:den>
                    </m:f>
                    <m:r>
                      <a:rPr lang="zh-TW" altLang="en-US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TW" altLang="en-US">
                            <a:latin typeface="Cambria Math" panose="02040503050406030204" pitchFamily="18" charset="0"/>
                          </a:rPr>
                          <m:t>Δv</m:t>
                        </m:r>
                      </m:e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40" y="4482672"/>
                <a:ext cx="4782700" cy="2158540"/>
              </a:xfrm>
              <a:prstGeom prst="rect">
                <a:avLst/>
              </a:prstGeom>
              <a:blipFill rotWithShape="1">
                <a:blip r:embed="rId9"/>
                <a:stretch>
                  <a:fillRect l="-1148" t="-1695" b="-5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99644" y="2597577"/>
            <a:ext cx="3591799" cy="3372691"/>
            <a:chOff x="5292143" y="1753480"/>
            <a:chExt cx="3591799" cy="3372691"/>
          </a:xfrm>
        </p:grpSpPr>
        <p:pic>
          <p:nvPicPr>
            <p:cNvPr id="1027" name="Picture 3" descr="G:\Desktop\Black Hole Astrophysics\Textbook circle\13 Ch9.2&amp;9.4\brems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143" y="1753480"/>
              <a:ext cx="3591799" cy="337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/>
                <p:cNvSpPr/>
                <p:nvPr/>
              </p:nvSpPr>
              <p:spPr>
                <a:xfrm>
                  <a:off x="7088042" y="2130361"/>
                  <a:ext cx="1002454" cy="567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zh-TW" altLang="en-US">
                                <a:latin typeface="Cambria Math" panose="02040503050406030204" pitchFamily="18" charset="0"/>
                              </a:rPr>
                              <m:t>cut</m:t>
                            </m:r>
                          </m:sub>
                        </m:sSub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~</m:t>
                        </m:r>
                        <m:f>
                          <m:f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042" y="2130361"/>
                  <a:ext cx="1002454" cy="56714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3674827" y="1031488"/>
                <a:ext cx="5419289" cy="1415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Assuming that the v magnitude doesn’t change much, then the time that 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the charge takes to fly past is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zh-TW" altLang="en-US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zh-TW" altLang="en-US" dirty="0">
                  <a:latin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The emitted frequency (being the </a:t>
                </a:r>
                <a:r>
                  <a:rPr lang="en-US" altLang="zh-TW" dirty="0"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ourier transform of time) therefore would have a cut off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TW" altLang="en-US">
                            <a:latin typeface="Cambria Math" panose="02040503050406030204" pitchFamily="18" charset="0"/>
                          </a:rPr>
                          <m:t>cut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827" y="1031488"/>
                <a:ext cx="5419289" cy="1415837"/>
              </a:xfrm>
              <a:prstGeom prst="rect">
                <a:avLst/>
              </a:prstGeom>
              <a:blipFill rotWithShape="1">
                <a:blip r:embed="rId12"/>
                <a:stretch>
                  <a:fillRect l="-1012" t="-2586" r="-562" b="-12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G:\Desktop\Black Hole Astrophysics\Textbook circle\13 Ch9.2&amp;9.4\sin wave.pn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4" y="3597326"/>
            <a:ext cx="8459256" cy="63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/>
          <p:cNvGrpSpPr/>
          <p:nvPr/>
        </p:nvGrpSpPr>
        <p:grpSpPr>
          <a:xfrm rot="19236432">
            <a:off x="-995677" y="3924363"/>
            <a:ext cx="2888081" cy="556591"/>
            <a:chOff x="13395" y="5455593"/>
            <a:chExt cx="6954739" cy="1340316"/>
          </a:xfrm>
        </p:grpSpPr>
        <p:sp>
          <p:nvSpPr>
            <p:cNvPr id="45" name="Arc 44"/>
            <p:cNvSpPr/>
            <p:nvPr/>
          </p:nvSpPr>
          <p:spPr>
            <a:xfrm rot="18533069">
              <a:off x="2820607" y="2648381"/>
              <a:ext cx="1340316" cy="6954739"/>
            </a:xfrm>
            <a:prstGeom prst="arc">
              <a:avLst>
                <a:gd name="adj1" fmla="val 21494111"/>
                <a:gd name="adj2" fmla="val 3496493"/>
              </a:avLst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807449" y="6399746"/>
              <a:ext cx="234892" cy="2348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endParaRPr lang="zh-TW" altLang="en-US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4008785" y="5988226"/>
              <a:ext cx="414344" cy="439003"/>
            </a:xfrm>
            <a:prstGeom prst="line">
              <a:avLst/>
            </a:prstGeom>
            <a:ln w="25400">
              <a:solidFill>
                <a:srgbClr val="0000FF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3928824" y="5719879"/>
              <a:ext cx="837855" cy="644854"/>
              <a:chOff x="3993553" y="5940835"/>
              <a:chExt cx="837855" cy="64485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722351" y="6476632"/>
                <a:ext cx="109057" cy="1090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907600">
                <a:off x="3993553" y="5940835"/>
                <a:ext cx="468379" cy="189347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3863547" y="5557725"/>
              <a:ext cx="1215058" cy="1062363"/>
              <a:chOff x="3928276" y="5778681"/>
              <a:chExt cx="1215058" cy="1062363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928276" y="5778681"/>
                <a:ext cx="109057" cy="1090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rot="907600">
                <a:off x="4735735" y="6579823"/>
                <a:ext cx="407599" cy="261221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8" name="Picture 4" descr="G:\Desktop\Black Hole Astrophysics\Textbook circle\13 Ch9.2&amp;9.4\sin wave.pn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0" y="3597326"/>
            <a:ext cx="8459256" cy="63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Oval 68"/>
          <p:cNvSpPr/>
          <p:nvPr/>
        </p:nvSpPr>
        <p:spPr>
          <a:xfrm>
            <a:off x="1553436" y="1309872"/>
            <a:ext cx="109057" cy="10905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5" name="Rectangle 1024"/>
              <p:cNvSpPr/>
              <p:nvPr/>
            </p:nvSpPr>
            <p:spPr>
              <a:xfrm>
                <a:off x="2608490" y="1355366"/>
                <a:ext cx="683649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zh-TW" altLang="en-US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25" name="Rectangle 10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490" y="1355366"/>
                <a:ext cx="683649" cy="61837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" name="TextBox 1028"/>
          <p:cNvSpPr txBox="1"/>
          <p:nvPr/>
        </p:nvSpPr>
        <p:spPr>
          <a:xfrm>
            <a:off x="1962554" y="3659648"/>
            <a:ext cx="14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Constructive!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23 L 0.07257 0.02176 C 0.08837 0.02801 0.1066 0.0426 0.12465 0.05996 C 0.1467 0.08056 0.1618 0.09653 0.17048 0.11667 L 0.21389 0.19931 " pathEditMode="relative" rAng="2126232" ptsTypes="FffFF">
                                      <p:cBhvr>
                                        <p:cTn id="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814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89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 animBg="1"/>
      <p:bldP spid="69" grpId="0" animBg="1"/>
      <p:bldP spid="69" grpId="1" animBg="1"/>
      <p:bldP spid="1025" grpId="0"/>
      <p:bldP spid="10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Cambria Math" panose="02040503050406030204" pitchFamily="18" charset="0"/>
              </a:rPr>
              <a:t>Bremsstrahlung (Free-Free Emission)</a:t>
            </a:r>
            <a:endParaRPr lang="zh-TW" altLang="en-US" dirty="0"/>
          </a:p>
        </p:txBody>
      </p:sp>
      <p:sp>
        <p:nvSpPr>
          <p:cNvPr id="4" name="Arc 3"/>
          <p:cNvSpPr/>
          <p:nvPr/>
        </p:nvSpPr>
        <p:spPr>
          <a:xfrm rot="18533069">
            <a:off x="721126" y="969900"/>
            <a:ext cx="1340317" cy="2856880"/>
          </a:xfrm>
          <a:prstGeom prst="arc">
            <a:avLst>
              <a:gd name="adj1" fmla="val 16944224"/>
              <a:gd name="adj2" fmla="val 4034326"/>
            </a:avLst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56392" y="2264116"/>
            <a:ext cx="234892" cy="2348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zh-TW" alt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3838" y="1791131"/>
            <a:ext cx="498234" cy="500467"/>
            <a:chOff x="-1118185" y="2416533"/>
            <a:chExt cx="498234" cy="500467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-1034295" y="2477998"/>
              <a:ext cx="414344" cy="439002"/>
            </a:xfrm>
            <a:prstGeom prst="line">
              <a:avLst/>
            </a:prstGeom>
            <a:ln w="25400">
              <a:solidFill>
                <a:srgbClr val="0000FF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-1118185" y="2416533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latin typeface="Cambria Math" pitchFamily="18" charset="0"/>
                  <a:ea typeface="Cambria Math" pitchFamily="18" charset="0"/>
                </a:rPr>
                <a:t>b</a:t>
              </a:r>
              <a:endParaRPr lang="zh-TW" altLang="en-US" sz="16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6104" y="1021953"/>
            <a:ext cx="777734" cy="401333"/>
            <a:chOff x="1065403" y="3684106"/>
            <a:chExt cx="777734" cy="401333"/>
          </a:xfrm>
        </p:grpSpPr>
        <p:sp>
          <p:nvSpPr>
            <p:cNvPr id="10" name="Oval 9"/>
            <p:cNvSpPr/>
            <p:nvPr/>
          </p:nvSpPr>
          <p:spPr>
            <a:xfrm>
              <a:off x="1065403" y="3976382"/>
              <a:ext cx="109057" cy="10905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123319" y="4017520"/>
              <a:ext cx="719818" cy="35918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1270701" y="3684106"/>
                  <a:ext cx="4333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701" y="3684106"/>
                  <a:ext cx="433388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2265019" y="2656467"/>
            <a:ext cx="486265" cy="645952"/>
            <a:chOff x="2834318" y="5318620"/>
            <a:chExt cx="486265" cy="645952"/>
          </a:xfrm>
        </p:grpSpPr>
        <p:sp>
          <p:nvSpPr>
            <p:cNvPr id="14" name="Oval 13"/>
            <p:cNvSpPr/>
            <p:nvPr/>
          </p:nvSpPr>
          <p:spPr>
            <a:xfrm>
              <a:off x="3011649" y="5318620"/>
              <a:ext cx="109057" cy="10905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063440" y="5353869"/>
              <a:ext cx="257143" cy="61070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2834318" y="5444398"/>
                  <a:ext cx="463717" cy="391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4318" y="5444398"/>
                  <a:ext cx="463717" cy="39158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2496878" y="2412913"/>
            <a:ext cx="683702" cy="369332"/>
            <a:chOff x="3066177" y="5075066"/>
            <a:chExt cx="683702" cy="36933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3066177" y="5389120"/>
              <a:ext cx="683702" cy="38557"/>
            </a:xfrm>
            <a:prstGeom prst="straightConnector1">
              <a:avLst/>
            </a:prstGeom>
            <a:ln w="12700">
              <a:solidFill>
                <a:srgbClr val="00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/>
                <p:cNvSpPr/>
                <p:nvPr/>
              </p:nvSpPr>
              <p:spPr>
                <a:xfrm>
                  <a:off x="3195501" y="5075066"/>
                  <a:ext cx="4333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501" y="5075066"/>
                  <a:ext cx="43338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2751284" y="2832636"/>
            <a:ext cx="631498" cy="469783"/>
            <a:chOff x="3320583" y="5494789"/>
            <a:chExt cx="631498" cy="469783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3320583" y="5494789"/>
              <a:ext cx="429296" cy="4697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/>
                <p:cNvSpPr/>
                <p:nvPr/>
              </p:nvSpPr>
              <p:spPr>
                <a:xfrm>
                  <a:off x="3459638" y="5582224"/>
                  <a:ext cx="4924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zh-TW" altLang="en-US">
                            <a:latin typeface="Cambria Math" panose="02040503050406030204" pitchFamily="18" charset="0"/>
                          </a:rPr>
                          <m:t>Δv</m:t>
                        </m:r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638" y="5582224"/>
                  <a:ext cx="49244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2205282" y="1021953"/>
                <a:ext cx="1200329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dE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dω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Δv</m:t>
                          </m:r>
                        </m:e>
                        <m: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282" y="1021953"/>
                <a:ext cx="1200329" cy="6183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607265" y="1111738"/>
                <a:ext cx="5226341" cy="2449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Now, we can estimate the change in velocity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>
                        <a:latin typeface="Cambria Math" panose="02040503050406030204" pitchFamily="18" charset="0"/>
                      </a:rPr>
                      <m:t>Δv</m:t>
                    </m:r>
                  </m:oMath>
                </a14:m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 by integrating over the acceleration history of the particle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>
                        <a:latin typeface="Cambria Math" panose="02040503050406030204" pitchFamily="18" charset="0"/>
                      </a:rPr>
                      <m:t>Δv</m:t>
                    </m:r>
                    <m:r>
                      <a:rPr lang="zh-TW" alt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zh-TW" altLang="en-US">
                                <a:latin typeface="Cambria Math" panose="02040503050406030204" pitchFamily="18" charset="0"/>
                              </a:rPr>
                              <m:t>Ze</m:t>
                            </m:r>
                          </m:e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nary>
                      <m:naryPr>
                        <m:limLoc m:val="subSup"/>
                        <m:grow m:val="on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⁢</m:t>
                            </m:r>
                            <m:r>
                              <m:rPr>
                                <m:sty m:val="p"/>
                              </m:rPr>
                              <a:rPr lang="zh-TW" altLang="en-US">
                                <a:latin typeface="Cambria Math" panose="02040503050406030204" pitchFamily="18" charset="0"/>
                              </a:rPr>
                              <m:t>dt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zh-TW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zh-TW" altLang="en-US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zh-TW" altLang="en-US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zh-TW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zh-TW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zh-TW" altLang="en-US">
                                                    <a:latin typeface="Cambria Math" panose="02040503050406030204" pitchFamily="18" charset="0"/>
                                                  </a:rPr>
                                                  <m:t>vt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zh-TW" altLang="en-US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zh-TW" alt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2⁢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sSup>
                          <m:sSup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zh-TW" altLang="en-US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endParaRPr lang="zh-TW" altLang="en-US" dirty="0">
                  <a:latin typeface="Cambria Math" panose="02040503050406030204" pitchFamily="18" charset="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gives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zh-TW" altLang="en-US">
                            <a:latin typeface="Cambria Math" panose="02040503050406030204" pitchFamily="18" charset="0"/>
                          </a:rPr>
                          <m:t>dE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TW" altLang="en-US">
                            <a:latin typeface="Cambria Math" panose="02040503050406030204" pitchFamily="18" charset="0"/>
                          </a:rPr>
                          <m:t>dω</m:t>
                        </m:r>
                      </m:den>
                    </m:f>
                    <m:r>
                      <a:rPr lang="zh-TW" altLang="en-US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sSup>
                          <m:sSup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sSup>
                          <m:sSup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265" y="1111738"/>
                <a:ext cx="5226341" cy="2449645"/>
              </a:xfrm>
              <a:prstGeom prst="rect">
                <a:avLst/>
              </a:prstGeom>
              <a:blipFill rotWithShape="1">
                <a:blip r:embed="rId7"/>
                <a:stretch>
                  <a:fillRect l="-1050" t="-1493" b="-2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96105" y="3716323"/>
            <a:ext cx="833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Since in astrophysics, there are usually a large number of particles, we now consider a flux of particles shooting at stationary targets.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329658" y="4538092"/>
            <a:ext cx="1353311" cy="1936721"/>
            <a:chOff x="329658" y="4538092"/>
            <a:chExt cx="1353311" cy="1936721"/>
          </a:xfrm>
        </p:grpSpPr>
        <p:grpSp>
          <p:nvGrpSpPr>
            <p:cNvPr id="28" name="Group 27"/>
            <p:cNvGrpSpPr/>
            <p:nvPr/>
          </p:nvGrpSpPr>
          <p:grpSpPr>
            <a:xfrm>
              <a:off x="433504" y="4854384"/>
              <a:ext cx="418804" cy="109057"/>
              <a:chOff x="1065403" y="3976382"/>
              <a:chExt cx="418804" cy="10905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065403" y="3976382"/>
                <a:ext cx="109057" cy="1090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1141883" y="4036660"/>
                <a:ext cx="342324" cy="0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701402" y="5097665"/>
              <a:ext cx="418804" cy="109057"/>
              <a:chOff x="1065403" y="3976382"/>
              <a:chExt cx="418804" cy="109057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1065403" y="3976382"/>
                <a:ext cx="109057" cy="1090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1141883" y="4036660"/>
                <a:ext cx="342324" cy="0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329658" y="5315779"/>
              <a:ext cx="418804" cy="109057"/>
              <a:chOff x="1065403" y="3976382"/>
              <a:chExt cx="418804" cy="109057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065403" y="3976382"/>
                <a:ext cx="109057" cy="1090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>
                <a:off x="1141883" y="4036660"/>
                <a:ext cx="342324" cy="0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949044" y="5567449"/>
              <a:ext cx="418804" cy="109057"/>
              <a:chOff x="1065403" y="3976382"/>
              <a:chExt cx="418804" cy="109057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065403" y="3976382"/>
                <a:ext cx="109057" cy="1090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1141883" y="4036660"/>
                <a:ext cx="342324" cy="0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1169974" y="5267000"/>
              <a:ext cx="418804" cy="109057"/>
              <a:chOff x="1065403" y="3976382"/>
              <a:chExt cx="418804" cy="109057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065403" y="3976382"/>
                <a:ext cx="109057" cy="1090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1141883" y="4036660"/>
                <a:ext cx="342324" cy="0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1037052" y="4963441"/>
              <a:ext cx="418804" cy="109057"/>
              <a:chOff x="1065403" y="3976382"/>
              <a:chExt cx="418804" cy="109057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1065403" y="3976382"/>
                <a:ext cx="109057" cy="1090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>
                <a:off x="1141883" y="4036660"/>
                <a:ext cx="342324" cy="0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557732" y="5703026"/>
              <a:ext cx="418804" cy="109057"/>
              <a:chOff x="1065403" y="3976382"/>
              <a:chExt cx="418804" cy="109057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065403" y="3976382"/>
                <a:ext cx="109057" cy="1090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1141883" y="4036660"/>
                <a:ext cx="342324" cy="0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816122" y="5929528"/>
              <a:ext cx="418804" cy="109057"/>
              <a:chOff x="1065403" y="3976382"/>
              <a:chExt cx="418804" cy="109057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065403" y="3976382"/>
                <a:ext cx="109057" cy="1090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1141883" y="4036660"/>
                <a:ext cx="342324" cy="0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337126" y="6156031"/>
              <a:ext cx="418804" cy="109057"/>
              <a:chOff x="1065403" y="3976382"/>
              <a:chExt cx="418804" cy="109057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065403" y="3976382"/>
                <a:ext cx="109057" cy="1090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>
                <a:off x="1141883" y="4036660"/>
                <a:ext cx="342324" cy="0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707651" y="6365756"/>
              <a:ext cx="418804" cy="109057"/>
              <a:chOff x="1065403" y="3976382"/>
              <a:chExt cx="418804" cy="109057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1065403" y="3976382"/>
                <a:ext cx="109057" cy="1090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1141883" y="4036660"/>
                <a:ext cx="342324" cy="0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Rectangle 83"/>
                <p:cNvSpPr/>
                <p:nvPr/>
              </p:nvSpPr>
              <p:spPr>
                <a:xfrm>
                  <a:off x="1239322" y="4538092"/>
                  <a:ext cx="4436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322" y="4538092"/>
                  <a:ext cx="44364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/>
          <p:cNvGrpSpPr/>
          <p:nvPr/>
        </p:nvGrpSpPr>
        <p:grpSpPr>
          <a:xfrm>
            <a:off x="2385084" y="4485052"/>
            <a:ext cx="1346135" cy="2098682"/>
            <a:chOff x="2385084" y="4485052"/>
            <a:chExt cx="1346135" cy="2098682"/>
          </a:xfrm>
        </p:grpSpPr>
        <p:sp>
          <p:nvSpPr>
            <p:cNvPr id="70" name="Oval 69"/>
            <p:cNvSpPr/>
            <p:nvPr/>
          </p:nvSpPr>
          <p:spPr>
            <a:xfrm>
              <a:off x="2742119" y="4988608"/>
              <a:ext cx="109057" cy="1090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385084" y="5415161"/>
              <a:ext cx="109057" cy="1090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801583" y="5376057"/>
              <a:ext cx="109057" cy="1090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071523" y="5202595"/>
              <a:ext cx="109057" cy="1090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907597" y="5812083"/>
              <a:ext cx="109057" cy="1090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568183" y="5676506"/>
              <a:ext cx="109057" cy="1090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642227" y="6094466"/>
              <a:ext cx="109057" cy="1090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3180580" y="5633139"/>
              <a:ext cx="109057" cy="1090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410958" y="5201107"/>
              <a:ext cx="109057" cy="1090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181413" y="4934079"/>
              <a:ext cx="109057" cy="1090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465486" y="5926686"/>
              <a:ext cx="109057" cy="1090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131078" y="6203523"/>
              <a:ext cx="109057" cy="1090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728736" y="6474677"/>
              <a:ext cx="109057" cy="1090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622162" y="5480648"/>
              <a:ext cx="109057" cy="1090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Rectangle 84"/>
                <p:cNvSpPr/>
                <p:nvPr/>
              </p:nvSpPr>
              <p:spPr>
                <a:xfrm>
                  <a:off x="2751284" y="4485052"/>
                  <a:ext cx="4583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284" y="4485052"/>
                  <a:ext cx="45839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4118994" y="4568038"/>
                <a:ext cx="4832059" cy="1309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emitted power per unit volume per unit frequency is then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dE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dωdVdt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2⁢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db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994" y="4568038"/>
                <a:ext cx="4832059" cy="1309461"/>
              </a:xfrm>
              <a:prstGeom prst="rect">
                <a:avLst/>
              </a:prstGeom>
              <a:blipFill rotWithShape="1">
                <a:blip r:embed="rId10"/>
                <a:stretch>
                  <a:fillRect l="-1136" t="-27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/>
          <p:cNvGrpSpPr/>
          <p:nvPr/>
        </p:nvGrpSpPr>
        <p:grpSpPr>
          <a:xfrm>
            <a:off x="5133976" y="5642981"/>
            <a:ext cx="4068748" cy="836215"/>
            <a:chOff x="5133976" y="5642981"/>
            <a:chExt cx="4068748" cy="836215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7309564" y="5642981"/>
              <a:ext cx="1224793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5133976" y="5832865"/>
              <a:ext cx="4068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Number of incident particles per unit time at a particular impact parameter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7719139" y="5653976"/>
              <a:ext cx="0" cy="2671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98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Thermal Bremsstrahlung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14597" y="1095375"/>
                <a:ext cx="6314806" cy="755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dE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dωdVdt</m:t>
                          </m:r>
                        </m:den>
                      </m:f>
                      <m:r>
                        <a:rPr lang="zh-TW" altLang="en-US">
                          <a:latin typeface="Cambria Math"/>
                        </a:rPr>
                        <m:t>∝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/>
                                </a:rPr>
                                <m:t>min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zh-TW" altLang="en-US">
                                      <a:latin typeface="Cambria Math"/>
                                    </a:rPr>
                                    <m:t>⁢</m:t>
                                  </m:r>
                                  <m:sSup>
                                    <m:sSupPr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zh-TW" altLang="en-US">
                                      <a:latin typeface="Cambria Math"/>
                                    </a:rPr>
                                    <m:t>⁢</m:t>
                                  </m:r>
                                  <m:sSup>
                                    <m:sSupPr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zh-TW" altLang="en-US">
                                  <a:latin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/>
                                </a:rPr>
                                <m:t>⁢</m:t>
                              </m:r>
                              <m:d>
                                <m:d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TW" alt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TW" altLang="en-US">
                                      <a:latin typeface="Cambria Math"/>
                                    </a:rPr>
                                    <m:t>⁢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zh-TW" altLang="en-US">
                                  <a:latin typeface="Cambria Math"/>
                                </a:rPr>
                                <m:t>⁢</m:t>
                              </m:r>
                              <m:d>
                                <m:d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>
                                      <a:latin typeface="Cambria Math"/>
                                    </a:rPr>
                                    <m:t>2⁢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zh-TW" altLang="en-US">
                                      <a:latin typeface="Cambria Math"/>
                                    </a:rPr>
                                    <m:t>⁢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zh-TW" altLang="en-US">
                                      <a:latin typeface="Cambria Math"/>
                                    </a:rPr>
                                    <m:t>⁢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zh-TW" altLang="en-US">
                                      <a:latin typeface="Cambria Math"/>
                                    </a:rPr>
                                    <m:t>db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zh-TW" altLang="en-US">
                          <a:latin typeface="Cambria Math"/>
                        </a:rPr>
                        <m:t>∝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zh-TW" alt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zh-TW" altLang="en-US">
                          <a:latin typeface="Cambria Math"/>
                        </a:rPr>
                        <m:t>⁢ℓ</m:t>
                      </m:r>
                      <m:r>
                        <m:rPr>
                          <m:sty m:val="p"/>
                        </m:rPr>
                        <a:rPr lang="zh-TW" altLang="en-US">
                          <a:latin typeface="Cambria Math"/>
                        </a:rPr>
                        <m:t>n</m:t>
                      </m:r>
                      <m:r>
                        <a:rPr lang="zh-TW" altLang="en-US">
                          <a:latin typeface="Cambria Math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zh-TW" altLang="en-US"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zh-TW" altLang="en-US">
                                      <a:latin typeface="Cambria Math"/>
                                    </a:rPr>
                                    <m:t>min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597" y="1095375"/>
                <a:ext cx="6314806" cy="7554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5067300" y="1850838"/>
            <a:ext cx="3914776" cy="674928"/>
            <a:chOff x="5067300" y="1850838"/>
            <a:chExt cx="3914776" cy="67492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591300" y="1850838"/>
              <a:ext cx="1038225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067300" y="1850838"/>
                  <a:ext cx="3914776" cy="6749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Gaunt factor (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limUppPr>
                        <m:e>
                          <m:r>
                            <a:rPr lang="zh-TW" altLang="en-US" i="1">
                              <a:latin typeface="Cambria Math"/>
                            </a:rPr>
                            <m:t>𝑔</m:t>
                          </m:r>
                        </m:e>
                        <m:lim>
                          <m:r>
                            <a:rPr lang="zh-TW" altLang="en-US">
                              <a:latin typeface="Cambria Math"/>
                            </a:rPr>
                            <m:t>−</m:t>
                          </m:r>
                        </m:lim>
                      </m:limUpp>
                    </m:oMath>
                  </a14:m>
                  <a:r>
                    <a:rPr lang="en-US" altLang="zh-TW" dirty="0" smtClean="0">
                      <a:latin typeface="Cambria Math" pitchFamily="18" charset="0"/>
                      <a:ea typeface="Cambria Math" pitchFamily="18" charset="0"/>
                    </a:rPr>
                    <a:t>), in general some complicated function of order unity.</a:t>
                  </a:r>
                  <a:endParaRPr lang="zh-TW" altLang="en-US" dirty="0" smtClean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300" y="1850838"/>
                  <a:ext cx="3914776" cy="67492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46" t="-909" b="-1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5610225" y="3307611"/>
            <a:ext cx="3027096" cy="2068516"/>
            <a:chOff x="338446" y="4193186"/>
            <a:chExt cx="4890780" cy="334203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46" y="4193186"/>
              <a:ext cx="4890780" cy="3342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3220596" y="4193186"/>
                  <a:ext cx="2008630" cy="9566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zh-TW" alt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zh-TW" altLang="en-US">
                            <a:latin typeface="Cambria Math"/>
                          </a:rPr>
                          <m:t>⁢</m:t>
                        </m:r>
                        <m:sSup>
                          <m:s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>
                                <a:latin typeface="Cambria Math"/>
                              </a:rPr>
                              <m:t>ⅇ</m:t>
                            </m:r>
                          </m:e>
                          <m:sup>
                            <m:r>
                              <a:rPr lang="zh-TW" altLang="en-US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TW" alt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zh-TW" alt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zh-TW" altLang="en-US">
                                    <a:latin typeface="Cambria Math"/>
                                  </a:rPr>
                                  <m:t>2⁢</m:t>
                                </m:r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zh-TW" altLang="en-US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zh-TW" alt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m:rPr>
                                    <m:sty m:val="p"/>
                                  </m:rPr>
                                  <a:rPr lang="zh-TW" altLang="en-US">
                                    <a:latin typeface="Cambria Math"/>
                                  </a:rPr>
                                  <m:t>kT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596" y="4193186"/>
                  <a:ext cx="2008630" cy="95661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71475" y="2885638"/>
                <a:ext cx="5238750" cy="259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For a thermal population of particles, for a quick estimate, we can characterized the velocity by the thermal velocity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th</m:t>
                          </m:r>
                        </m:sub>
                      </m:sSub>
                      <m:r>
                        <a:rPr lang="zh-TW" altLang="en-US">
                          <a:latin typeface="Cambria Math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which gives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dE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dωdVdt</m:t>
                          </m:r>
                        </m:den>
                      </m:f>
                      <m:r>
                        <a:rPr lang="zh-TW" altLang="en-US">
                          <a:latin typeface="Cambria Math"/>
                        </a:rPr>
                        <m:t>∝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zh-TW" altLang="en-US">
                                  <a:latin typeface="Cambria Math"/>
                                </a:rPr>
                                <m:t>1.5</m:t>
                              </m:r>
                            </m:sup>
                          </m:sSup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rad>
                            <m:radPr>
                              <m:degHide m:val="on"/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  <m:r>
                        <a:rPr lang="zh-TW" altLang="en-US">
                          <a:latin typeface="Cambria Math"/>
                        </a:rPr>
                        <m:t>⁢</m:t>
                      </m:r>
                      <m:limUpp>
                        <m:limUp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limUppPr>
                        <m:e>
                          <m:r>
                            <a:rPr lang="zh-TW" altLang="en-US" i="1">
                              <a:latin typeface="Cambria Math"/>
                            </a:rPr>
                            <m:t>𝑔</m:t>
                          </m:r>
                        </m:e>
                        <m:lim>
                          <m:r>
                            <a:rPr lang="zh-TW" altLang="en-US">
                              <a:latin typeface="Cambria Math"/>
                            </a:rPr>
                            <m:t>−</m:t>
                          </m:r>
                        </m:lim>
                      </m:limUp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2885638"/>
                <a:ext cx="5238750" cy="2596545"/>
              </a:xfrm>
              <a:prstGeom prst="rect">
                <a:avLst/>
              </a:prstGeom>
              <a:blipFill rotWithShape="1">
                <a:blip r:embed="rId6"/>
                <a:stretch>
                  <a:fillRect l="-1048" t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1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Thermal Bremsstrahlung—total power</a:t>
            </a:r>
            <a:endParaRPr lang="zh-TW" alt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4848225" y="1822350"/>
            <a:ext cx="3591799" cy="3372691"/>
            <a:chOff x="5292143" y="1753480"/>
            <a:chExt cx="3591799" cy="3372691"/>
          </a:xfrm>
        </p:grpSpPr>
        <p:pic>
          <p:nvPicPr>
            <p:cNvPr id="10" name="Picture 3" descr="G:\Desktop\Black Hole Astrophysics\Textbook circle\13 Ch9.2&amp;9.4\brems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143" y="1753480"/>
              <a:ext cx="3591799" cy="337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7088042" y="2130361"/>
                  <a:ext cx="966867" cy="567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/>
                            </m:ctrlPr>
                          </m:sSubPr>
                          <m:e>
                            <m:r>
                              <a:rPr lang="zh-TW" altLang="en-US" i="1"/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zh-TW" altLang="en-US"/>
                              <m:t>cut</m:t>
                            </m:r>
                          </m:sub>
                        </m:sSub>
                        <m:r>
                          <a:rPr lang="zh-TW" altLang="en-US"/>
                          <m:t>~</m:t>
                        </m:r>
                        <m:f>
                          <m:fPr>
                            <m:ctrlPr>
                              <a:rPr lang="zh-TW" altLang="en-US" i="1"/>
                            </m:ctrlPr>
                          </m:fPr>
                          <m:num>
                            <m:r>
                              <a:rPr lang="zh-TW" altLang="en-US" i="1"/>
                              <m:t>𝑣</m:t>
                            </m:r>
                          </m:num>
                          <m:den>
                            <m:r>
                              <a:rPr lang="zh-TW" altLang="en-US" i="1"/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042" y="2130361"/>
                  <a:ext cx="966867" cy="5671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/>
          <p:cNvSpPr/>
          <p:nvPr/>
        </p:nvSpPr>
        <p:spPr>
          <a:xfrm>
            <a:off x="5505887" y="2844273"/>
            <a:ext cx="2196070" cy="188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54791" y="1238994"/>
                <a:ext cx="4081374" cy="680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dE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dVdt</m:t>
                          </m:r>
                        </m:den>
                      </m:f>
                      <m:r>
                        <a:rPr lang="zh-TW" altLang="en-US">
                          <a:latin typeface="Cambria Math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/>
                                </a:rPr>
                                <m:t>dE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/>
                                </a:rPr>
                                <m:t>dωdVdt</m:t>
                              </m:r>
                            </m:den>
                          </m:f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dω</m:t>
                          </m:r>
                        </m:e>
                      </m:nary>
                      <m:r>
                        <a:rPr lang="zh-TW" altLang="en-US">
                          <a:latin typeface="Cambria Math"/>
                        </a:rPr>
                        <m:t>∝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/>
                                </a:rPr>
                                <m:t>⁢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zh-TW" altLang="en-US">
                                      <a:latin typeface="Cambria Math"/>
                                    </a:rPr>
                                    <m:t>1.5</m:t>
                                  </m:r>
                                </m:sup>
                              </m:sSup>
                              <m:r>
                                <a:rPr lang="zh-TW" altLang="en-US">
                                  <a:latin typeface="Cambria Math"/>
                                </a:rPr>
                                <m:t>⁢</m:t>
                              </m:r>
                              <m:rad>
                                <m:radPr>
                                  <m:degHide m:val="on"/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rad>
                            </m:den>
                          </m:f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limUpp>
                            <m:limUp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limUp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lim>
                              <m:r>
                                <a:rPr lang="zh-TW" altLang="en-US">
                                  <a:latin typeface="Cambria Math"/>
                                </a:rPr>
                                <m:t>−</m:t>
                              </m:r>
                            </m:lim>
                          </m:limUpp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dω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91" y="1238994"/>
                <a:ext cx="4081374" cy="6806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692195" y="5846688"/>
                <a:ext cx="3452868" cy="792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/>
                          </m:ctrlPr>
                        </m:sSubSupPr>
                        <m:e>
                          <m:r>
                            <a:rPr lang="zh-TW" altLang="en-US" i="1"/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/>
                            <m:t>min</m:t>
                          </m:r>
                        </m:sub>
                        <m:sup>
                          <m:d>
                            <m:dPr>
                              <m:ctrlPr>
                                <a:rPr lang="zh-TW" altLang="en-US" i="1"/>
                              </m:ctrlPr>
                            </m:dPr>
                            <m:e>
                              <m:r>
                                <a:rPr lang="zh-TW" altLang="en-US"/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zh-TW" altLang="en-US"/>
                        <m:t>∝</m:t>
                      </m:r>
                      <m:f>
                        <m:fPr>
                          <m:ctrlPr>
                            <a:rPr lang="zh-TW" altLang="en-US" i="1"/>
                          </m:ctrlPr>
                        </m:fPr>
                        <m:num>
                          <m:r>
                            <a:rPr lang="zh-TW" altLang="en-US"/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zh-TW" altLang="en-US" i="1"/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TW" altLang="en-US"/>
                                <m:t>mv</m:t>
                              </m:r>
                            </m:e>
                            <m:sup>
                              <m:r>
                                <a:rPr lang="zh-TW" altLang="en-US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TW" altLang="en-US"/>
                        <m:t>→</m:t>
                      </m:r>
                      <m:f>
                        <m:fPr>
                          <m:ctrlPr>
                            <a:rPr lang="zh-TW" altLang="en-US" i="1"/>
                          </m:ctrlPr>
                        </m:fPr>
                        <m:num>
                          <m:r>
                            <a:rPr lang="zh-TW" altLang="en-US" i="1"/>
                            <m:t>𝑣</m:t>
                          </m:r>
                        </m:num>
                        <m:den>
                          <m:sSubSup>
                            <m:sSubSupPr>
                              <m:ctrlPr>
                                <a:rPr lang="zh-TW" altLang="en-US" i="1"/>
                              </m:ctrlPr>
                            </m:sSubSupPr>
                            <m:e>
                              <m:r>
                                <a:rPr lang="zh-TW" altLang="en-US" i="1"/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/>
                                <m:t>min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zh-TW" altLang="en-US" i="1"/>
                                  </m:ctrlPr>
                                </m:dPr>
                                <m:e>
                                  <m:r>
                                    <a:rPr lang="zh-TW" altLang="en-US"/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zh-TW" altLang="en-US"/>
                        <m:t>∝</m:t>
                      </m:r>
                      <m:sSup>
                        <m:sSupPr>
                          <m:ctrlPr>
                            <a:rPr lang="zh-TW" altLang="en-US" i="1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TW" altLang="en-US"/>
                            <m:t>mv</m:t>
                          </m:r>
                        </m:e>
                        <m:sup>
                          <m:r>
                            <a:rPr lang="zh-TW" altLang="en-US"/>
                            <m:t>3</m:t>
                          </m:r>
                        </m:sup>
                      </m:sSup>
                      <m:r>
                        <a:rPr lang="zh-TW" altLang="en-US"/>
                        <m:t>∝</m:t>
                      </m:r>
                      <m:f>
                        <m:fPr>
                          <m:ctrlPr>
                            <a:rPr lang="zh-TW" altLang="en-US" i="1"/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en-US" i="1"/>
                              </m:ctrlPr>
                            </m:sSupPr>
                            <m:e>
                              <m:r>
                                <a:rPr lang="zh-TW" altLang="en-US" i="1"/>
                                <m:t>𝑇</m:t>
                              </m:r>
                            </m:e>
                            <m:sup>
                              <m:r>
                                <a:rPr lang="zh-TW" altLang="en-US"/>
                                <m:t>1.5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TW" altLang="en-US" i="1"/>
                              </m:ctrlPr>
                            </m:radPr>
                            <m:deg/>
                            <m:e>
                              <m:r>
                                <a:rPr lang="zh-TW" altLang="en-US" i="1"/>
                                <m:t>𝑚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195" y="5846688"/>
                <a:ext cx="3452868" cy="7922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78874" y="1919630"/>
                <a:ext cx="1814151" cy="618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zh-TW" altLang="en-US">
                                  <a:latin typeface="Cambria Math"/>
                                </a:rPr>
                                <m:t>1.5</m:t>
                              </m:r>
                            </m:sup>
                          </m:sSup>
                          <m:r>
                            <a:rPr lang="zh-TW" altLang="en-US">
                              <a:latin typeface="Cambria Math"/>
                            </a:rPr>
                            <m:t>⁢</m:t>
                          </m:r>
                          <m:rad>
                            <m:radPr>
                              <m:degHide m:val="on"/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  <m:r>
                        <a:rPr lang="zh-TW" altLang="en-US">
                          <a:latin typeface="Cambria Math"/>
                        </a:rPr>
                        <m:t>⁢</m:t>
                      </m:r>
                      <m:limUpp>
                        <m:limUp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limUppPr>
                        <m:e>
                          <m:r>
                            <a:rPr lang="zh-TW" altLang="en-US" i="1">
                              <a:latin typeface="Cambria Math"/>
                            </a:rPr>
                            <m:t>𝑔</m:t>
                          </m:r>
                        </m:e>
                        <m:lim>
                          <m:r>
                            <a:rPr lang="zh-TW" altLang="en-US">
                              <a:latin typeface="Cambria Math"/>
                            </a:rPr>
                            <m:t>−</m:t>
                          </m:r>
                        </m:lim>
                      </m:limUpp>
                      <m:r>
                        <a:rPr lang="zh-TW" altLang="en-US">
                          <a:latin typeface="Cambria Math"/>
                        </a:rPr>
                        <m:t>⁢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cut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74" y="1919630"/>
                <a:ext cx="1814151" cy="6185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848225" y="1117647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Using the fact that the spectra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can be approximated by a box function,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98760" y="2676167"/>
                <a:ext cx="4393435" cy="4108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TW" altLang="en-US">
                            <a:latin typeface="Cambria Math"/>
                          </a:rPr>
                          <m:t>cut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, the ‘b’ that gives the highest frequency is obviously the smallest b, 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TW" altLang="en-US">
                            <a:latin typeface="Cambria Math"/>
                          </a:rPr>
                          <m:t>min</m:t>
                        </m:r>
                      </m:sub>
                      <m:sup/>
                    </m:sSubSup>
                  </m:oMath>
                </a14:m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  <a:p>
                <a:endParaRPr lang="en-US" altLang="zh-TW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Here, we can have two cases:</a:t>
                </a:r>
              </a:p>
              <a:p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1. The emitting particles have less energy and a large portion is radiated.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zh-TW" alt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min</m:t>
                          </m:r>
                        </m:sub>
                        <m:sup>
                          <m:d>
                            <m:d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zh-TW" alt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mv</m:t>
                          </m:r>
                        </m:den>
                      </m:f>
                      <m:r>
                        <a:rPr lang="zh-TW" altLang="en-US"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sSubSup>
                            <m:sSubSu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/>
                                </a:rPr>
                                <m:t>min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zh-TW" altLang="en-US">
                          <a:latin typeface="Cambria Math"/>
                        </a:rPr>
                        <m:t>∝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/>
                                </a:rPr>
                                <m:t>mv</m:t>
                              </m:r>
                            </m:e>
                            <m:sup>
                              <m:r>
                                <a:rPr lang="zh-TW" alt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i="1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zh-TW" altLang="en-US">
                          <a:latin typeface="Cambria Math"/>
                        </a:rPr>
                        <m:t>∝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  <a:p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2. The emitting particles are very energetic and only give away a small portion of their kinetic energy to radiation.</a:t>
                </a:r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0" y="2676167"/>
                <a:ext cx="4393435" cy="4108112"/>
              </a:xfrm>
              <a:prstGeom prst="rect">
                <a:avLst/>
              </a:prstGeom>
              <a:blipFill rotWithShape="1">
                <a:blip r:embed="rId7"/>
                <a:stretch>
                  <a:fillRect l="-1110" t="-890" r="-1526" b="-13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533900" y="5198957"/>
            <a:ext cx="422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This idea works but seems slightly incompatible to the picture given in </a:t>
            </a:r>
            <a:r>
              <a:rPr lang="en-US" altLang="zh-TW" sz="14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Rybicki</a:t>
            </a:r>
            <a:r>
              <a:rPr lang="en-US" altLang="zh-TW" sz="1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&amp; </a:t>
            </a:r>
            <a:r>
              <a:rPr lang="en-US" altLang="zh-TW" sz="14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Lightman</a:t>
            </a:r>
            <a:r>
              <a:rPr lang="en-US" altLang="zh-TW" sz="1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p158…</a:t>
            </a:r>
            <a:endParaRPr lang="zh-TW" altLang="en-US" sz="1400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6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ea typeface="Cambria Math" panose="02040503050406030204" pitchFamily="18" charset="0"/>
              </a:rPr>
              <a:t>Thermal Bremsstrahlung—total power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66874" y="1114424"/>
                <a:ext cx="5764207" cy="654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Power per unit volume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zh-TW" altLang="en-US" sz="2400">
                            <a:latin typeface="Cambria Math" panose="02040503050406030204" pitchFamily="18" charset="0"/>
                          </a:rPr>
                          <m:t>dE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TW" altLang="en-US" sz="2400">
                            <a:latin typeface="Cambria Math" panose="02040503050406030204" pitchFamily="18" charset="0"/>
                          </a:rPr>
                          <m:t>dVdt</m:t>
                        </m:r>
                      </m:den>
                    </m:f>
                    <m:r>
                      <a:rPr lang="zh-TW" altLang="en-US" sz="240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zh-TW" altLang="en-US" sz="2400">
                            <a:latin typeface="Cambria Math" panose="02040503050406030204" pitchFamily="18" charset="0"/>
                          </a:rPr>
                          <m:t>⁢</m:t>
                        </m:r>
                        <m:sSub>
                          <m:sSub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TW" altLang="en-US" sz="240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  <m:r>
                          <a:rPr lang="zh-TW" altLang="en-US" sz="2400">
                            <a:latin typeface="Cambria Math" panose="02040503050406030204" pitchFamily="18" charset="0"/>
                          </a:rPr>
                          <m:t>⁢</m:t>
                        </m:r>
                        <m:rad>
                          <m:radPr>
                            <m:degHide m:val="on"/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zh-TW" altLang="en-US" sz="2400">
                        <a:latin typeface="Cambria Math" panose="02040503050406030204" pitchFamily="18" charset="0"/>
                      </a:rPr>
                      <m:t>⁢</m:t>
                    </m:r>
                    <m:limUpp>
                      <m:limUppPr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lim>
                        <m:r>
                          <a:rPr lang="zh-TW" altLang="en-US" sz="2400">
                            <a:latin typeface="Cambria Math" panose="02040503050406030204" pitchFamily="18" charset="0"/>
                          </a:rPr>
                          <m:t>−</m:t>
                        </m:r>
                      </m:lim>
                    </m:limUpp>
                    <m:r>
                      <a:rPr lang="zh-TW" altLang="en-US" sz="2400">
                        <a:latin typeface="Cambria Math" panose="02040503050406030204" pitchFamily="18" charset="0"/>
                      </a:rPr>
                      <m:t>⁢</m:t>
                    </m:r>
                    <m:sSub>
                      <m:sSubPr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TW" altLang="en-US" sz="2400">
                            <a:latin typeface="Cambria Math" panose="02040503050406030204" pitchFamily="18" charset="0"/>
                          </a:rPr>
                          <m:t>cut</m:t>
                        </m:r>
                      </m:sub>
                    </m:sSub>
                  </m:oMath>
                </a14:m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74" y="1114424"/>
                <a:ext cx="5764207" cy="654603"/>
              </a:xfrm>
              <a:prstGeom prst="rect">
                <a:avLst/>
              </a:prstGeom>
              <a:blipFill rotWithShape="1">
                <a:blip r:embed="rId2"/>
                <a:stretch>
                  <a:fillRect l="-1586" b="-4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49839" y="2074593"/>
                <a:ext cx="3650711" cy="4406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1. The emitting particles have less energy and a large portion is radiated.</a:t>
                </a:r>
              </a:p>
              <a:p>
                <a:endParaRPr lang="en-US" altLang="zh-TW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  <m:sup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mv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mv</m:t>
                              </m:r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Power per unit volume: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dE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dVdt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sup>
                          </m:sSup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rad>
                        <m:radPr>
                          <m:degHide m:val="on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limUpp>
                        <m:limUp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li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</m:lim>
                      </m:limUpp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Power per unit mass: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dE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  <m:r>
                                <a:rPr lang="en-US" altLang="zh-TW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tot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sup>
                          </m:sSup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rad>
                        <m:radPr>
                          <m:degHide m:val="on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limUpp>
                        <m:limUp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li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</m:lim>
                      </m:limUpp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  <a:p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9" y="2074593"/>
                <a:ext cx="3650711" cy="4406399"/>
              </a:xfrm>
              <a:prstGeom prst="rect">
                <a:avLst/>
              </a:prstGeom>
              <a:blipFill rotWithShape="1">
                <a:blip r:embed="rId3"/>
                <a:stretch>
                  <a:fillRect l="-1336" t="-8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777921" y="2074593"/>
                <a:ext cx="3794580" cy="441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2. The emitting particles are very energetic and only give away a small portion of their kinetic energy to radiation.</a:t>
                </a:r>
                <a:endParaRPr lang="zh-TW" altLang="en-US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  <m:sup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zh-TW" altLang="en-US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mv</m:t>
                              </m:r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  <m: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Power per unit volume: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dE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dVdt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limUpp>
                        <m:limUp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li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</m:lim>
                      </m:limUpp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Power per unit mass: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dE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  <m: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tot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⁢</m:t>
                      </m:r>
                      <m:limUpp>
                        <m:limUp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li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</m:lim>
                      </m:limUpp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921" y="2074593"/>
                <a:ext cx="3794580" cy="4414478"/>
              </a:xfrm>
              <a:prstGeom prst="rect">
                <a:avLst/>
              </a:prstGeom>
              <a:blipFill rotWithShape="1">
                <a:blip r:embed="rId4"/>
                <a:stretch>
                  <a:fillRect l="-1447" t="-829" r="-6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Cambria Math" panose="02040503050406030204" pitchFamily="18" charset="0"/>
              </a:rPr>
              <a:t>Thermal </a:t>
            </a:r>
            <a:r>
              <a:rPr lang="en-US" altLang="zh-TW" dirty="0" smtClean="0">
                <a:ea typeface="Cambria Math" panose="02040503050406030204" pitchFamily="18" charset="0"/>
              </a:rPr>
              <a:t>Bremsstrahlung</a:t>
            </a:r>
            <a:endParaRPr lang="zh-TW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50604" y="1032948"/>
            <a:ext cx="5778400" cy="3967677"/>
            <a:chOff x="4668125" y="1326239"/>
            <a:chExt cx="4154910" cy="2852925"/>
          </a:xfrm>
        </p:grpSpPr>
        <p:grpSp>
          <p:nvGrpSpPr>
            <p:cNvPr id="4" name="Group 3"/>
            <p:cNvGrpSpPr/>
            <p:nvPr/>
          </p:nvGrpSpPr>
          <p:grpSpPr>
            <a:xfrm>
              <a:off x="4668125" y="1326239"/>
              <a:ext cx="4154910" cy="2657375"/>
              <a:chOff x="3865140" y="1326239"/>
              <a:chExt cx="4154910" cy="2657375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3551"/>
              <a:stretch/>
            </p:blipFill>
            <p:spPr bwMode="auto">
              <a:xfrm>
                <a:off x="3865140" y="1393029"/>
                <a:ext cx="4154910" cy="25905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115050" y="1326239"/>
                    <a:ext cx="1262126" cy="2434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zh-TW" alt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zh-TW" altLang="en-US" sz="1600">
                              <a:latin typeface="Cambria Math" panose="02040503050406030204" pitchFamily="18" charset="0"/>
                            </a:rPr>
                            <m:t>⁢</m:t>
                          </m:r>
                          <m:r>
                            <a:rPr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𝑖𝑜𝑛</m:t>
                          </m:r>
                          <m:r>
                            <a:rPr lang="zh-TW" altLang="en-US" sz="1600"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TW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ion</m:t>
                          </m:r>
                        </m:oMath>
                      </m:oMathPara>
                    </a14:m>
                    <a:endParaRPr lang="zh-TW" altLang="en-US" sz="1600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5050" y="1326239"/>
                    <a:ext cx="1756891" cy="33855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115050" y="2135864"/>
                    <a:ext cx="893654" cy="2434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zh-TW" altLang="en-US" sz="1600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zh-TW" altLang="en-US" sz="1600"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TW" altLang="en-US" sz="1600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1600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5050" y="2135864"/>
                    <a:ext cx="1244443" cy="338554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115050" y="3155039"/>
                    <a:ext cx="497473" cy="2434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zh-TW" alt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zh-TW" altLang="en-US" sz="1600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1600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5050" y="3155039"/>
                    <a:ext cx="693460" cy="33855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125" y="3983614"/>
              <a:ext cx="4154910" cy="19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11497" y="1120083"/>
                <a:ext cx="3370987" cy="212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Case1: Low energy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dE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  <m: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tot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rad>
                        <m:radPr>
                          <m:degHide m:val="on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limUpp>
                        <m:limUp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li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</m:lim>
                      </m:limUpp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Case2: High energy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dE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  <m: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tot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⁢</m:t>
                      </m:r>
                      <m:limUpp>
                        <m:limUp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li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</m:lim>
                      </m:limUpp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97" y="1120083"/>
                <a:ext cx="3370987" cy="2129814"/>
              </a:xfrm>
              <a:prstGeom prst="rect">
                <a:avLst/>
              </a:prstGeom>
              <a:blipFill rotWithShape="1">
                <a:blip r:embed="rId11"/>
                <a:stretch>
                  <a:fillRect l="-1447" t="-17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5219700" y="1087736"/>
            <a:ext cx="1057275" cy="3779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67324" y="2034282"/>
            <a:ext cx="1057275" cy="6050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19701" y="3509249"/>
            <a:ext cx="723900" cy="6050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52624" y="1383011"/>
            <a:ext cx="647701" cy="3779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28773" y="1759803"/>
            <a:ext cx="323851" cy="2744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90614" y="2549298"/>
            <a:ext cx="609711" cy="3779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81061" y="2926089"/>
            <a:ext cx="323851" cy="2744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5575" y="1503789"/>
            <a:ext cx="400050" cy="393253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28900" y="2672200"/>
            <a:ext cx="304800" cy="393253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95825" y="1394103"/>
            <a:ext cx="400050" cy="64017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86299" y="4119717"/>
            <a:ext cx="523875" cy="60895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95825" y="2605999"/>
            <a:ext cx="400050" cy="64017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885" y="3576334"/>
            <a:ext cx="277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What’s caused the difference in this case?</a:t>
            </a:r>
            <a:endParaRPr lang="zh-TW" altLang="en-US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295469" y="2868827"/>
            <a:ext cx="2381305" cy="9429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733800" y="1091508"/>
            <a:ext cx="495300" cy="345606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810000" y="3638951"/>
            <a:ext cx="495300" cy="345606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095500" y="1719465"/>
            <a:ext cx="495300" cy="345606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10174" y="4114259"/>
            <a:ext cx="1943101" cy="61440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95875" y="2643625"/>
            <a:ext cx="2619375" cy="61440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95875" y="1406988"/>
            <a:ext cx="2390775" cy="61440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76560" y="2643624"/>
            <a:ext cx="245469" cy="42182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27869" y="1489500"/>
            <a:ext cx="245469" cy="42182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242885" y="5295900"/>
                <a:ext cx="8580138" cy="92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I’m not quite sure whether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zh-TW" alt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causes the difference between 147 and 337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TW" alt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TW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⁢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𝑖𝑜𝑛</m:t>
                    </m:r>
                    <m:r>
                      <a:rPr lang="zh-TW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TW" alt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ion</m:t>
                    </m:r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zh-TW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v.s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TW" alt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TW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⁢</m:t>
                    </m:r>
                    <m:sSup>
                      <m:sSupPr>
                        <m:ctrlP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case. Using the reduced mass gives an overestimate of 20%...</a:t>
                </a:r>
                <a:endParaRPr lang="zh-TW" altLang="en-US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5" y="5295900"/>
                <a:ext cx="8580138" cy="926407"/>
              </a:xfrm>
              <a:prstGeom prst="rect">
                <a:avLst/>
              </a:prstGeom>
              <a:blipFill rotWithShape="1">
                <a:blip r:embed="rId12"/>
                <a:stretch>
                  <a:fillRect l="-640" t="-3289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6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1" grpId="0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ea typeface="Cambria Math" panose="02040503050406030204" pitchFamily="18" charset="0"/>
              </a:rPr>
              <a:t>Thermal Synchrotron</a:t>
            </a:r>
            <a:endParaRPr lang="zh-TW" altLang="en-US" dirty="0"/>
          </a:p>
        </p:txBody>
      </p:sp>
      <p:pic>
        <p:nvPicPr>
          <p:cNvPr id="4" name="Picture 3" descr="G:\Desktop\pics and vids\synchrotron_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" t="5118" b="10315"/>
          <a:stretch/>
        </p:blipFill>
        <p:spPr bwMode="auto">
          <a:xfrm>
            <a:off x="220593" y="951423"/>
            <a:ext cx="2818242" cy="1977082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Group 5"/>
          <p:cNvGrpSpPr/>
          <p:nvPr/>
        </p:nvGrpSpPr>
        <p:grpSpPr>
          <a:xfrm>
            <a:off x="4560189" y="2494363"/>
            <a:ext cx="4360830" cy="3168045"/>
            <a:chOff x="1541429" y="928185"/>
            <a:chExt cx="5468972" cy="4786815"/>
          </a:xfrm>
        </p:grpSpPr>
        <p:grpSp>
          <p:nvGrpSpPr>
            <p:cNvPr id="7" name="Group 6"/>
            <p:cNvGrpSpPr/>
            <p:nvPr/>
          </p:nvGrpSpPr>
          <p:grpSpPr>
            <a:xfrm>
              <a:off x="1541429" y="969818"/>
              <a:ext cx="5468972" cy="4745182"/>
              <a:chOff x="1541429" y="969818"/>
              <a:chExt cx="5468972" cy="4745182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17" t="-7989" r="20427" b="13636"/>
              <a:stretch/>
            </p:blipFill>
            <p:spPr bwMode="auto">
              <a:xfrm>
                <a:off x="1541429" y="969818"/>
                <a:ext cx="5468972" cy="4745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981200" y="1524000"/>
                <a:ext cx="1371600" cy="3886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52800" y="1524000"/>
                <a:ext cx="2438400" cy="3886200"/>
              </a:xfrm>
              <a:prstGeom prst="rect">
                <a:avLst/>
              </a:prstGeom>
              <a:solidFill>
                <a:srgbClr val="92D050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91200" y="1524000"/>
                <a:ext cx="1219200" cy="3886200"/>
              </a:xfrm>
              <a:prstGeom prst="rect">
                <a:avLst/>
              </a:prstGeom>
              <a:solidFill>
                <a:srgbClr val="7030A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73631" y="4038600"/>
                <a:ext cx="1092020" cy="1116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400" dirty="0" smtClean="0">
                    <a:latin typeface="Cambria Math" pitchFamily="18" charset="0"/>
                    <a:ea typeface="Cambria Math" pitchFamily="18" charset="0"/>
                  </a:rPr>
                  <a:t>Optically</a:t>
                </a:r>
              </a:p>
              <a:p>
                <a:pPr algn="ctr"/>
                <a:r>
                  <a:rPr lang="en-US" altLang="zh-TW" sz="1400" dirty="0" smtClean="0">
                    <a:latin typeface="Cambria Math" pitchFamily="18" charset="0"/>
                    <a:ea typeface="Cambria Math" pitchFamily="18" charset="0"/>
                  </a:rPr>
                  <a:t> thick </a:t>
                </a:r>
              </a:p>
              <a:p>
                <a:pPr algn="ctr"/>
                <a:r>
                  <a:rPr lang="en-US" altLang="zh-TW" sz="1400" dirty="0" smtClean="0">
                    <a:latin typeface="Cambria Math" pitchFamily="18" charset="0"/>
                    <a:ea typeface="Cambria Math" pitchFamily="18" charset="0"/>
                  </a:rPr>
                  <a:t>emission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40932" y="4322342"/>
                <a:ext cx="2630497" cy="790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400" dirty="0" smtClean="0">
                    <a:latin typeface="Cambria Math" pitchFamily="18" charset="0"/>
                    <a:ea typeface="Cambria Math" pitchFamily="18" charset="0"/>
                  </a:rPr>
                  <a:t>Optically thin power law </a:t>
                </a:r>
              </a:p>
              <a:p>
                <a:pPr algn="ctr"/>
                <a:r>
                  <a:rPr lang="en-US" altLang="zh-TW" sz="1400" dirty="0" smtClean="0">
                    <a:latin typeface="Cambria Math" pitchFamily="18" charset="0"/>
                    <a:ea typeface="Cambria Math" pitchFamily="18" charset="0"/>
                  </a:rPr>
                  <a:t>Synchrotron emission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819641" y="928185"/>
              <a:ext cx="1195271" cy="790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Cambria Math" pitchFamily="18" charset="0"/>
                  <a:ea typeface="Cambria Math" pitchFamily="18" charset="0"/>
                </a:rPr>
                <a:t>Turnover</a:t>
              </a:r>
            </a:p>
            <a:p>
              <a:r>
                <a:rPr lang="en-US" altLang="zh-TW" sz="1400" dirty="0" smtClean="0">
                  <a:latin typeface="Cambria Math" pitchFamily="18" charset="0"/>
                  <a:ea typeface="Cambria Math" pitchFamily="18" charset="0"/>
                </a:rPr>
                <a:t>frequency</a:t>
              </a:r>
              <a:endParaRPr lang="zh-TW" altLang="en-US" sz="1400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92751" y="1014523"/>
              <a:ext cx="1596899" cy="790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Cambria Math" pitchFamily="18" charset="0"/>
                  <a:ea typeface="Cambria Math" pitchFamily="18" charset="0"/>
                </a:rPr>
                <a:t>Break</a:t>
              </a:r>
            </a:p>
            <a:p>
              <a:pPr algn="ctr"/>
              <a:r>
                <a:rPr lang="en-US" altLang="zh-TW" sz="1400" dirty="0" smtClean="0">
                  <a:latin typeface="Cambria Math" pitchFamily="18" charset="0"/>
                  <a:ea typeface="Cambria Math" pitchFamily="18" charset="0"/>
                </a:rPr>
                <a:t>frequency</a:t>
              </a:r>
              <a:endParaRPr lang="zh-TW" altLang="en-US" sz="1400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3320922" y="1805092"/>
              <a:ext cx="28663" cy="2314545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3242732" y="951423"/>
            <a:ext cx="5678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The local synchrotron cooling rate is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approximated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as a sum of optically thick and thin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emission: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000704" y="1636849"/>
                <a:ext cx="3157403" cy="725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limUpp>
                            <m:limUp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lim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lim>
                          </m:limUpp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2⁢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πkT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3⁢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Hc</m:t>
                              </m:r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704" y="1636849"/>
                <a:ext cx="3157403" cy="7256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4686108" y="2333922"/>
            <a:ext cx="2676661" cy="971253"/>
            <a:chOff x="4686108" y="2333922"/>
            <a:chExt cx="2676661" cy="97125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86108" y="2333922"/>
              <a:ext cx="89310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861781" y="2352972"/>
              <a:ext cx="121529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5286375" y="2333922"/>
              <a:ext cx="171318" cy="84742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6569286" y="2352972"/>
              <a:ext cx="793483" cy="95220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306521" y="3171973"/>
                <a:ext cx="4141653" cy="2956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Cambria Math" panose="02040503050406030204" pitchFamily="18" charset="0"/>
                  </a:rPr>
                  <a:t>*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Note that there is some confusion in the units here,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limUpp>
                          <m:limUpp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lim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.</m:t>
                            </m:r>
                          </m:lim>
                        </m:limUpp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TW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should be erg/g/s</a:t>
                </a:r>
                <a:r>
                  <a:rPr lang="zh-TW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but for the synchrotron part, all units are erg/s/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TW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think just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dividing by the mean density of the plasma should fix the small bug: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limUpp>
                            <m:limUp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lim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lim>
                          </m:limUpp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2⁢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kT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3⁢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TW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subSup"/>
                              <m:grow m:val="on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d>
                                <m:d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dν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  <a:p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21" y="3171973"/>
                <a:ext cx="4141653" cy="2956450"/>
              </a:xfrm>
              <a:prstGeom prst="rect">
                <a:avLst/>
              </a:prstGeom>
              <a:blipFill rotWithShape="1">
                <a:blip r:embed="rId5"/>
                <a:stretch>
                  <a:fillRect l="-1176" t="-1237" r="-14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1209675" y="5810250"/>
            <a:ext cx="257175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6801" y="6000750"/>
            <a:ext cx="848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Therefore, for the Synchrotron section, we will follow the book but keep in mind the small difference.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0" grpId="0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Cambria Math" panose="02040503050406030204" pitchFamily="18" charset="0"/>
              </a:rPr>
              <a:t>Thermal </a:t>
            </a:r>
            <a:r>
              <a:rPr lang="en-US" altLang="zh-TW" dirty="0" smtClean="0">
                <a:ea typeface="Cambria Math" panose="02040503050406030204" pitchFamily="18" charset="0"/>
              </a:rPr>
              <a:t>Synchrotron –Optically thick part</a:t>
            </a:r>
            <a:endParaRPr lang="zh-TW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3467" y="1274024"/>
            <a:ext cx="8456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Since we are considering a Thermal distribution of emitting particles, the optically thick emission can be approximated by Rayleigh-Jeans Law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1750" y="-2105413"/>
            <a:ext cx="4401298" cy="7648516"/>
            <a:chOff x="627902" y="-1219773"/>
            <a:chExt cx="3419708" cy="5942722"/>
          </a:xfrm>
        </p:grpSpPr>
        <p:pic>
          <p:nvPicPr>
            <p:cNvPr id="8" name="Picture 2" descr="G:\Desktop\Black Hole Astrophysics\Textbook circle\13 Ch9.2&amp;9.4\bb_vs_temp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07"/>
            <a:stretch/>
          </p:blipFill>
          <p:spPr bwMode="auto">
            <a:xfrm>
              <a:off x="627902" y="2054788"/>
              <a:ext cx="3419708" cy="266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502334" y="3736801"/>
                  <a:ext cx="1379064" cy="4804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d>
                          <m:d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2⁢</m:t>
                            </m:r>
                            <m:r>
                              <m:rPr>
                                <m:sty m:val="p"/>
                              </m:rPr>
                              <a:rPr lang="zh-TW" altLang="en-US">
                                <a:latin typeface="Cambria Math" panose="02040503050406030204" pitchFamily="18" charset="0"/>
                              </a:rPr>
                              <m:t>kT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sSup>
                          <m:sSup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2334" y="3736801"/>
                  <a:ext cx="1379064" cy="48046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Arc 9"/>
            <p:cNvSpPr/>
            <p:nvPr/>
          </p:nvSpPr>
          <p:spPr>
            <a:xfrm rot="483916">
              <a:off x="909701" y="-1219773"/>
              <a:ext cx="750599" cy="5688725"/>
            </a:xfrm>
            <a:prstGeom prst="arc">
              <a:avLst>
                <a:gd name="adj1" fmla="val 4886000"/>
                <a:gd name="adj2" fmla="val 5303669"/>
              </a:avLst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189937" y="2238662"/>
                <a:ext cx="3744514" cy="178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Then, calculating the power per unit volume gives: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dE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dVdt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d>
                            <m:d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</a:rPr>
                            <m:t>dν</m:t>
                          </m:r>
                        </m:e>
                      </m:nary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2⁢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kT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3⁢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 panose="02040503050406030204" pitchFamily="18" charset="0"/>
                                </a:rPr>
                                <m:t>Hc</m:t>
                              </m:r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given in the textbook.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937" y="2238662"/>
                <a:ext cx="3744514" cy="1788631"/>
              </a:xfrm>
              <a:prstGeom prst="rect">
                <a:avLst/>
              </a:prstGeom>
              <a:blipFill rotWithShape="1">
                <a:blip r:embed="rId4"/>
                <a:stretch>
                  <a:fillRect l="-1301" t="-2041" r="-1789" b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483492" y="4169625"/>
            <a:ext cx="3157403" cy="725648"/>
            <a:chOff x="5483492" y="4169625"/>
            <a:chExt cx="3157403" cy="72564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483492" y="4169625"/>
                  <a:ext cx="3157403" cy="7256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limUpp>
                              <m:limUpp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lim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lim>
                            </m:limUpp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2⁢</m:t>
                            </m:r>
                            <m:sSub>
                              <m:sSub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πkT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3⁢</m:t>
                            </m:r>
                            <m:sSup>
                              <m:sSup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Hc</m:t>
                                </m:r>
                              </m:e>
                              <m:sup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sSup>
                          <m:sSup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limLoc m:val="subSup"/>
                            <m:grow m:val="on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  <m:sup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⁢</m:t>
                            </m:r>
                            <m:d>
                              <m:d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⁢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nary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3492" y="4169625"/>
                  <a:ext cx="3157403" cy="7256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>
            <a:xfrm>
              <a:off x="6057900" y="4819073"/>
              <a:ext cx="1004294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81750" y="5686425"/>
                <a:ext cx="8159145" cy="944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*Note that in most texts, one will see that the intensity of optically thick synchrotron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zh-TW" altLang="en-US">
                            <a:latin typeface="Cambria Math" panose="02040503050406030204" pitchFamily="18" charset="0"/>
                          </a:rPr>
                          <m:t>thick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d>
                      <m:d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zh-TW" altLang="en-US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That is derived using a Power Law population of emitters, not thermal (as is assumed here)!</a:t>
                </a:r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50" y="5686425"/>
                <a:ext cx="8159145" cy="944939"/>
              </a:xfrm>
              <a:prstGeom prst="rect">
                <a:avLst/>
              </a:prstGeom>
              <a:blipFill rotWithShape="1">
                <a:blip r:embed="rId6"/>
                <a:stretch>
                  <a:fillRect l="-598" t="-3871" b="-90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6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Thermal Synchrotron –Optically </a:t>
            </a:r>
            <a:r>
              <a:rPr lang="en-US" altLang="zh-TW" sz="3200" dirty="0" smtClean="0"/>
              <a:t>thin </a:t>
            </a:r>
            <a:r>
              <a:rPr lang="en-US" altLang="zh-TW" sz="3200" dirty="0"/>
              <a:t>part</a:t>
            </a:r>
            <a:endParaRPr lang="zh-TW" alt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061827" y="6504027"/>
            <a:ext cx="208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1996ApJ...465..312E</a:t>
            </a:r>
            <a:endParaRPr lang="zh-TW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6976868" y="6134695"/>
            <a:ext cx="2167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1996ApJ...465..327M</a:t>
            </a:r>
            <a:endParaRPr lang="zh-TW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7640269" y="4278163"/>
            <a:ext cx="14478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Radio </a:t>
            </a:r>
            <a:r>
              <a:rPr lang="en-US" altLang="zh-TW" sz="1400" dirty="0"/>
              <a:t>astrophysics. </a:t>
            </a:r>
            <a:r>
              <a:rPr lang="en-US" altLang="zh-TW" sz="1400" dirty="0" err="1"/>
              <a:t>Nonthermal</a:t>
            </a:r>
            <a:r>
              <a:rPr lang="en-US" altLang="zh-TW" sz="1400" dirty="0"/>
              <a:t> processes in galactic and extragalactic </a:t>
            </a:r>
            <a:r>
              <a:rPr lang="en-US" altLang="zh-TW" sz="1400" dirty="0" smtClean="0"/>
              <a:t>sources by </a:t>
            </a:r>
            <a:r>
              <a:rPr lang="en-US" altLang="zh-TW" sz="1400" dirty="0" err="1"/>
              <a:t>Pacholczyk</a:t>
            </a:r>
            <a:r>
              <a:rPr lang="en-US" altLang="zh-TW" sz="1400" dirty="0"/>
              <a:t>, A. G</a:t>
            </a:r>
            <a:endParaRPr lang="zh-TW" alt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4505" y="878681"/>
            <a:ext cx="7507189" cy="5810012"/>
            <a:chOff x="2039938" y="1443038"/>
            <a:chExt cx="4305300" cy="345281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938" y="1443038"/>
              <a:ext cx="4300537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938" y="3109913"/>
              <a:ext cx="4305300" cy="178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Connector 7"/>
          <p:cNvCxnSpPr/>
          <p:nvPr/>
        </p:nvCxnSpPr>
        <p:spPr>
          <a:xfrm>
            <a:off x="4324350" y="1114425"/>
            <a:ext cx="3240939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0025" y="1390650"/>
            <a:ext cx="6219825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28875" y="5514975"/>
            <a:ext cx="22479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09937" y="4278163"/>
            <a:ext cx="2566988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76775" y="4972050"/>
            <a:ext cx="1533525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Rectangle 20"/>
          <p:cNvSpPr/>
          <p:nvPr/>
        </p:nvSpPr>
        <p:spPr>
          <a:xfrm>
            <a:off x="2543174" y="6094045"/>
            <a:ext cx="2562226" cy="59464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52475" y="5915025"/>
            <a:ext cx="66675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76787" y="5915025"/>
            <a:ext cx="1833563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575" y="4093497"/>
            <a:ext cx="291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Normalizing the integration</a:t>
            </a:r>
            <a:endParaRPr lang="zh-TW" altLang="en-US" dirty="0" smtClean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989" y="5410933"/>
            <a:ext cx="414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Integrate over relativistic </a:t>
            </a:r>
            <a:r>
              <a:rPr lang="en-US" altLang="zh-TW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Maxwellian</a:t>
            </a:r>
            <a:r>
              <a:rPr lang="en-US" altLang="zh-TW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???</a:t>
            </a:r>
            <a:endParaRPr lang="zh-TW" altLang="en-US" dirty="0" smtClean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1989" y="1711234"/>
            <a:ext cx="6632948" cy="796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1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/>
      <p:bldP spid="27" grpId="0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Thermal Synchrotron –Optically thin part</a:t>
            </a:r>
            <a:endParaRPr lang="zh-TW" alt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1" y="1028699"/>
            <a:ext cx="886298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667500" y="5457825"/>
            <a:ext cx="2276475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6700" y="5753100"/>
            <a:ext cx="8677275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6700" y="6067425"/>
            <a:ext cx="8677275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6700" y="6372225"/>
            <a:ext cx="8677275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700" y="6715124"/>
            <a:ext cx="1857375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2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Cambria Math" panose="02040503050406030204" pitchFamily="18" charset="0"/>
              </a:rPr>
              <a:t>Conservation of Charge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23900" y="1325895"/>
                <a:ext cx="7858125" cy="292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Without loss of generality, we can separate the 4-current into</a:t>
                </a:r>
              </a:p>
              <a:p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𝔍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zh-TW" altLang="en-US" dirty="0">
                  <a:latin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Containing a component parallel to U and another perpendicular to it.</a:t>
                </a:r>
              </a:p>
              <a:p>
                <a:endParaRPr lang="en-US" altLang="zh-TW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𝔍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zh-TW" altLang="en-US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zh-TW" altLang="en-US">
                            <a:latin typeface="Cambria Math" panose="02040503050406030204" pitchFamily="18" charset="0"/>
                          </a:rPr>
                          <m:t>αβ</m:t>
                        </m:r>
                      </m:sup>
                    </m:sSup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it automatically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𝔍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we derived last week for the projection tensor.</a:t>
                </a:r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1325895"/>
                <a:ext cx="7858125" cy="2928046"/>
              </a:xfrm>
              <a:prstGeom prst="rect">
                <a:avLst/>
              </a:prstGeom>
              <a:blipFill rotWithShape="1">
                <a:blip r:embed="rId2"/>
                <a:stretch>
                  <a:fillRect l="-698" t="-1250" b="-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dirty="0" err="1" smtClean="0"/>
              <a:t>Comptonization</a:t>
            </a:r>
            <a:r>
              <a:rPr lang="en-US" altLang="zh-TW" sz="3600" dirty="0" smtClean="0"/>
              <a:t> – Why we are interested</a:t>
            </a:r>
            <a:endParaRPr lang="zh-TW" alt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2" b="-2529"/>
          <a:stretch/>
        </p:blipFill>
        <p:spPr bwMode="auto">
          <a:xfrm>
            <a:off x="1619250" y="1420822"/>
            <a:ext cx="7084891" cy="529430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8" name="Straight Connector 7"/>
          <p:cNvCxnSpPr/>
          <p:nvPr/>
        </p:nvCxnSpPr>
        <p:spPr>
          <a:xfrm flipV="1">
            <a:off x="3200400" y="3333750"/>
            <a:ext cx="4104830" cy="2981327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09875" y="3533805"/>
            <a:ext cx="35042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Electron Scattering Dominates</a:t>
            </a:r>
            <a:endParaRPr lang="zh-TW" altLang="en-US" sz="2000" dirty="0" smtClean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551" y="1011931"/>
            <a:ext cx="852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From what we introduced last week about the opacities of electron scattering and absorption, we find from the figure below that electron scattering is more important.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0013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/>
            </p:par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Comptonization</a:t>
            </a:r>
            <a:r>
              <a:rPr lang="en-US" altLang="zh-TW" dirty="0" smtClean="0"/>
              <a:t> – Inverse Compton</a:t>
            </a:r>
            <a:endParaRPr lang="zh-TW" altLang="en-US" dirty="0"/>
          </a:p>
        </p:txBody>
      </p:sp>
      <p:pic>
        <p:nvPicPr>
          <p:cNvPr id="6" name="How to make a gamma ray - Inverse Compton scattering anim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223" y="2988992"/>
            <a:ext cx="6553113" cy="36861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8151" y="1104037"/>
            <a:ext cx="78932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In each of these photon scatterings, if the electron and photon energies are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very different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, an inelastic scattering (the Compton process) will occur, either raising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or lowering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the photon energy in the process. In most cases we will encounter, the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photons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will be cooler than the electrons, resulting in raising the energy of the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photons and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, therefore, cooling the hot, electron-scattering plasma in the process.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video>
              <p:cMediaNode vol="80000">
                <p:cTn id="8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err="1" smtClean="0"/>
              <a:t>Comptonization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81025" y="1171575"/>
                <a:ext cx="7981950" cy="2043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Since </a:t>
                </a:r>
                <a:r>
                  <a:rPr lang="en-US" altLang="zh-TW" dirty="0">
                    <a:latin typeface="Cambria Math" pitchFamily="18" charset="0"/>
                    <a:ea typeface="Cambria Math" pitchFamily="18" charset="0"/>
                  </a:rPr>
                  <a:t>C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ompton scattering itself doesn’t create new photons, what is does is to use the photons emitted by synchrotron and </a:t>
                </a:r>
                <a:r>
                  <a:rPr lang="en-US" altLang="zh-TW" dirty="0" err="1" smtClean="0"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en-US" altLang="zh-TW" dirty="0" err="1" smtClean="0">
                    <a:latin typeface="Cambria Math" pitchFamily="18" charset="0"/>
                    <a:ea typeface="Cambria Math" pitchFamily="18" charset="0"/>
                  </a:rPr>
                  <a:t>remstrahlung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 to steal more energy from the system.</a:t>
                </a:r>
              </a:p>
              <a:p>
                <a:endParaRPr lang="en-US" altLang="zh-TW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Therefore, one way to write the cooling rate is to multiply some Compton-enhancement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zh-TW" altLang="en-US">
                        <a:latin typeface="Cambria Math"/>
                      </a:rPr>
                      <m:t>⁢</m:t>
                    </m:r>
                    <m:d>
                      <m:dPr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</a:rPr>
                          <m:t>𝜈</m:t>
                        </m:r>
                      </m:e>
                    </m:d>
                  </m:oMath>
                </a14:m>
                <a:endParaRPr lang="zh-TW" alt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limUppPr>
                        <m:e>
                          <m:r>
                            <a:rPr lang="zh-TW" altLang="en-US" i="1">
                              <a:latin typeface="Cambria Math"/>
                            </a:rPr>
                            <m:t>𝑞</m:t>
                          </m:r>
                        </m:e>
                        <m:lim>
                          <m:r>
                            <a:rPr lang="zh-TW" altLang="en-US">
                              <a:latin typeface="Cambria Math"/>
                            </a:rPr>
                            <m:t>.</m:t>
                          </m:r>
                        </m:lim>
                      </m:limUpp>
                      <m:r>
                        <a:rPr lang="zh-TW" alt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br</m:t>
                          </m:r>
                          <m:r>
                            <a:rPr lang="zh-TW" altLang="en-US">
                              <a:latin typeface="Cambria Math"/>
                            </a:rPr>
                            <m:t>,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zh-TW" altLang="en-US">
                          <a:latin typeface="Cambria Math"/>
                        </a:rPr>
                        <m:t>⁢</m:t>
                      </m:r>
                      <m:sSubSup>
                        <m:sSub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SupPr>
                        <m:e>
                          <m:limUpp>
                            <m:limUp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limUp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lim>
                              <m:r>
                                <a:rPr lang="zh-TW" altLang="en-US">
                                  <a:latin typeface="Cambria Math"/>
                                </a:rPr>
                                <m:t>.</m:t>
                              </m:r>
                            </m:lim>
                          </m:limUpp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br</m:t>
                          </m:r>
                        </m:sub>
                        <m:sup>
                          <m:r>
                            <a:rPr lang="zh-TW" altLang="en-US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zh-TW" alt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zh-TW" altLang="en-US" i="1">
                              <a:latin typeface="Cambria Math"/>
                            </a:rPr>
                            <m:t>𝑠</m:t>
                          </m:r>
                          <m:r>
                            <a:rPr lang="zh-TW" altLang="en-US">
                              <a:latin typeface="Cambria Math"/>
                            </a:rPr>
                            <m:t>,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zh-TW" altLang="en-US">
                          <a:latin typeface="Cambria Math"/>
                        </a:rPr>
                        <m:t>⁢</m:t>
                      </m:r>
                      <m:sSubSup>
                        <m:sSub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SupPr>
                        <m:e>
                          <m:limUpp>
                            <m:limUp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limUp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lim>
                              <m:r>
                                <a:rPr lang="zh-TW" altLang="en-US">
                                  <a:latin typeface="Cambria Math"/>
                                </a:rPr>
                                <m:t>.</m:t>
                              </m:r>
                            </m:lim>
                          </m:limUpp>
                        </m:e>
                        <m:sub>
                          <m:r>
                            <a:rPr lang="zh-TW" altLang="en-US" i="1"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zh-TW" altLang="en-US">
                              <a:latin typeface="Cambria Math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" y="1171575"/>
                <a:ext cx="7981950" cy="2043508"/>
              </a:xfrm>
              <a:prstGeom prst="rect">
                <a:avLst/>
              </a:prstGeom>
              <a:blipFill rotWithShape="1">
                <a:blip r:embed="rId2"/>
                <a:stretch>
                  <a:fillRect l="-611" t="-17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2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err="1"/>
              <a:t>Comptonization</a:t>
            </a:r>
            <a:endParaRPr lang="zh-TW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90538" y="1225056"/>
            <a:ext cx="8177212" cy="5527767"/>
            <a:chOff x="2424113" y="2909888"/>
            <a:chExt cx="4295775" cy="28003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13" y="2909888"/>
              <a:ext cx="429577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13" y="3948113"/>
              <a:ext cx="429577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82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33523" y="306026"/>
            <a:ext cx="7850531" cy="6045202"/>
            <a:chOff x="255588" y="69848"/>
            <a:chExt cx="7850531" cy="6045202"/>
          </a:xfrm>
        </p:grpSpPr>
        <p:pic>
          <p:nvPicPr>
            <p:cNvPr id="8195" name="Picture 3" descr="G:\Desktop\Black Hole Astrophysics\Textbook circle\13 Ch9.2&amp;9.4\apj298952f1_h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7016" b="-14498"/>
            <a:stretch/>
          </p:blipFill>
          <p:spPr bwMode="auto">
            <a:xfrm>
              <a:off x="255588" y="69848"/>
              <a:ext cx="7850531" cy="6045202"/>
            </a:xfrm>
            <a:prstGeom prst="rect">
              <a:avLst/>
            </a:prstGeom>
            <a:solidFill>
              <a:srgbClr val="FFFFFF"/>
            </a:solidFill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037431" y="263525"/>
                  <a:ext cx="52776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𝜌</m:t>
                      </m:r>
                      <m:r>
                        <a:rPr lang="zh-TW" altLang="en-US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zh-TW" altLang="en-US">
                              <a:latin typeface="Cambria Math"/>
                            </a:rPr>
                            <m:t>−10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⁢</m:t>
                      </m:r>
                      <m:r>
                        <a:rPr lang="zh-TW" altLang="en-US" i="1">
                          <a:latin typeface="Cambria Math"/>
                        </a:rPr>
                        <m:t>𝑔</m:t>
                      </m:r>
                      <m:r>
                        <a:rPr lang="zh-TW" altLang="en-US">
                          <a:latin typeface="Cambria Math"/>
                        </a:rPr>
                        <m:t>·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zh-TW" altLang="en-US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a14:m>
                  <a:r>
                    <a:rPr lang="zh-TW" altLang="en-US" dirty="0" smtClean="0"/>
                    <a:t> </a:t>
                  </a:r>
                  <a:r>
                    <a:rPr lang="en-US" altLang="zh-TW" dirty="0" smtClean="0"/>
                    <a:t>; 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𝐵</m:t>
                      </m:r>
                      <m:r>
                        <a:rPr lang="zh-TW" altLang="en-US">
                          <a:latin typeface="Cambria Math"/>
                        </a:rPr>
                        <m:t>=8380⁢</m:t>
                      </m:r>
                      <m:r>
                        <a:rPr lang="zh-TW" altLang="en-US" i="1">
                          <a:latin typeface="Cambria Math"/>
                        </a:rPr>
                        <m:t>𝐺</m:t>
                      </m:r>
                    </m:oMath>
                  </a14:m>
                  <a:r>
                    <a:rPr lang="zh-TW" altLang="en-US" dirty="0" smtClean="0"/>
                    <a:t> </a:t>
                  </a:r>
                  <a:r>
                    <a:rPr lang="en-US" altLang="zh-TW" dirty="0" smtClean="0"/>
                    <a:t>; 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𝐻</m:t>
                      </m:r>
                      <m:r>
                        <a:rPr lang="zh-TW" altLang="en-US">
                          <a:latin typeface="Cambria Math"/>
                        </a:rPr>
                        <m:t>=2.7×</m:t>
                      </m:r>
                      <m:sSup>
                        <m:sSup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zh-TW" altLang="en-US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zh-TW" altLang="en-US">
                          <a:latin typeface="Cambria Math"/>
                        </a:rPr>
                        <m:t>⁢</m:t>
                      </m:r>
                      <m:r>
                        <m:rPr>
                          <m:sty m:val="p"/>
                        </m:rPr>
                        <a:rPr lang="zh-TW" altLang="en-US">
                          <a:latin typeface="Cambria Math"/>
                        </a:rPr>
                        <m:t>cm</m:t>
                      </m:r>
                    </m:oMath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431" y="263525"/>
                  <a:ext cx="527764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Straight Connector 12"/>
          <p:cNvCxnSpPr>
            <a:endCxn id="18" idx="0"/>
          </p:cNvCxnSpPr>
          <p:nvPr/>
        </p:nvCxnSpPr>
        <p:spPr>
          <a:xfrm flipV="1">
            <a:off x="4568921" y="3880914"/>
            <a:ext cx="834131" cy="1136814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2"/>
          </p:cNvCxnSpPr>
          <p:nvPr/>
        </p:nvCxnSpPr>
        <p:spPr>
          <a:xfrm flipV="1">
            <a:off x="6005708" y="2232244"/>
            <a:ext cx="2028727" cy="1141942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19377910">
            <a:off x="4867489" y="3417903"/>
            <a:ext cx="2403173" cy="785678"/>
          </a:xfrm>
          <a:prstGeom prst="arc">
            <a:avLst>
              <a:gd name="adj1" fmla="val 12661219"/>
              <a:gd name="adj2" fmla="val 17926550"/>
            </a:avLst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211485" y="1912578"/>
            <a:ext cx="4699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849912" y="3565672"/>
            <a:ext cx="812004" cy="1452056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059710" y="499703"/>
            <a:ext cx="974728" cy="1161827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456460" y="1661530"/>
            <a:ext cx="603250" cy="762223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069075" y="2423753"/>
            <a:ext cx="387385" cy="522159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885754" y="2945912"/>
            <a:ext cx="183321" cy="276999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5783360" y="3222911"/>
            <a:ext cx="102395" cy="17138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5661917" y="3394292"/>
            <a:ext cx="121443" cy="17138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2211485" y="2233028"/>
            <a:ext cx="505197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005708" y="3061551"/>
            <a:ext cx="2063655" cy="651252"/>
          </a:xfrm>
          <a:prstGeom prst="line">
            <a:avLst/>
          </a:prstGeom>
          <a:ln w="2540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2071627" y="4206198"/>
            <a:ext cx="2565558" cy="359912"/>
          </a:xfrm>
          <a:prstGeom prst="line">
            <a:avLst/>
          </a:prstGeom>
          <a:ln w="2540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199160" y="3712803"/>
            <a:ext cx="806550" cy="298450"/>
          </a:xfrm>
          <a:prstGeom prst="line">
            <a:avLst/>
          </a:prstGeom>
          <a:ln w="2540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637185" y="4141428"/>
            <a:ext cx="236094" cy="64770"/>
          </a:xfrm>
          <a:prstGeom prst="line">
            <a:avLst/>
          </a:prstGeom>
          <a:ln w="2540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4867940" y="4011253"/>
            <a:ext cx="331220" cy="130175"/>
          </a:xfrm>
          <a:prstGeom prst="line">
            <a:avLst/>
          </a:prstGeom>
          <a:ln w="2540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2211485" y="1253448"/>
            <a:ext cx="469900" cy="0"/>
          </a:xfrm>
          <a:prstGeom prst="line">
            <a:avLst/>
          </a:prstGeom>
          <a:ln w="2540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6" name="Group 8205"/>
          <p:cNvGrpSpPr/>
          <p:nvPr/>
        </p:nvGrpSpPr>
        <p:grpSpPr>
          <a:xfrm>
            <a:off x="4637185" y="1792365"/>
            <a:ext cx="1316833" cy="2718634"/>
            <a:chOff x="4637185" y="1792365"/>
            <a:chExt cx="1316833" cy="27186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4637185" y="1962088"/>
                  <a:ext cx="131683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zh-TW" altLang="en-US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zh-TW" altLang="en-US">
                            <a:latin typeface="Cambria Math"/>
                          </a:rPr>
                          <m:t>⁢</m:t>
                        </m:r>
                        <m:r>
                          <a:rPr lang="zh-TW" altLang="en-US" i="1">
                            <a:latin typeface="Cambria Math"/>
                          </a:rPr>
                          <m:t>𝐾</m:t>
                        </m:r>
                        <m:r>
                          <a:rPr lang="zh-TW" altLang="en-US">
                            <a:latin typeface="Cambria Math"/>
                          </a:rPr>
                          <m:t>≲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altLang="zh-TW" dirty="0" smtClean="0"/>
                </a:p>
                <a:p>
                  <a:r>
                    <a:rPr lang="en-US" altLang="zh-TW" dirty="0" smtClean="0"/>
                    <a:t>Synchrotron dominated</a:t>
                  </a:r>
                  <a:endParaRPr lang="zh-TW" altLang="en-US" dirty="0"/>
                </a:p>
              </p:txBody>
            </p:sp>
          </mc:Choice>
          <mc:Fallback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185" y="1962088"/>
                  <a:ext cx="1316833" cy="9233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167" r="-6944" b="-993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96"/>
            <p:cNvSpPr/>
            <p:nvPr/>
          </p:nvSpPr>
          <p:spPr>
            <a:xfrm>
              <a:off x="5255914" y="1792365"/>
              <a:ext cx="346521" cy="2718634"/>
            </a:xfrm>
            <a:prstGeom prst="rect">
              <a:avLst/>
            </a:prstGeom>
            <a:solidFill>
              <a:srgbClr val="00B0F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207" name="Group 8206"/>
          <p:cNvGrpSpPr/>
          <p:nvPr/>
        </p:nvGrpSpPr>
        <p:grpSpPr>
          <a:xfrm>
            <a:off x="5403052" y="499704"/>
            <a:ext cx="2631383" cy="3641724"/>
            <a:chOff x="5403052" y="499704"/>
            <a:chExt cx="2631383" cy="36417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5403052" y="869035"/>
                  <a:ext cx="25069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zh-TW" altLang="en-US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zh-TW" altLang="en-US">
                            <a:latin typeface="Cambria Math"/>
                          </a:rPr>
                          <m:t>⁢</m:t>
                        </m:r>
                        <m:r>
                          <a:rPr lang="zh-TW" altLang="en-US" i="1">
                            <a:latin typeface="Cambria Math"/>
                          </a:rPr>
                          <m:t>𝐾</m:t>
                        </m:r>
                        <m:r>
                          <a:rPr lang="zh-TW" altLang="en-US">
                            <a:latin typeface="Cambria Math"/>
                          </a:rPr>
                          <m:t>≲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altLang="zh-TW" dirty="0" smtClean="0"/>
                </a:p>
                <a:p>
                  <a:r>
                    <a:rPr lang="en-US" altLang="zh-TW" dirty="0" smtClean="0"/>
                    <a:t>Compton Enhanced Synchrotron dominated</a:t>
                  </a:r>
                  <a:endParaRPr lang="zh-TW" altLang="en-US" dirty="0"/>
                </a:p>
              </p:txBody>
            </p:sp>
          </mc:Choice>
          <mc:Fallback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052" y="869035"/>
                  <a:ext cx="2506980" cy="9233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942" b="-993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Rectangle 108"/>
            <p:cNvSpPr/>
            <p:nvPr/>
          </p:nvSpPr>
          <p:spPr>
            <a:xfrm>
              <a:off x="5602435" y="499704"/>
              <a:ext cx="2432000" cy="3641724"/>
            </a:xfrm>
            <a:prstGeom prst="rect">
              <a:avLst/>
            </a:prstGeom>
            <a:solidFill>
              <a:srgbClr val="C0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209" name="Group 8208"/>
          <p:cNvGrpSpPr/>
          <p:nvPr/>
        </p:nvGrpSpPr>
        <p:grpSpPr>
          <a:xfrm>
            <a:off x="733523" y="2991366"/>
            <a:ext cx="2855207" cy="3359862"/>
            <a:chOff x="733523" y="2991366"/>
            <a:chExt cx="2855207" cy="3359862"/>
          </a:xfrm>
        </p:grpSpPr>
        <p:sp>
          <p:nvSpPr>
            <p:cNvPr id="98" name="TextBox 97"/>
            <p:cNvSpPr txBox="1"/>
            <p:nvPr/>
          </p:nvSpPr>
          <p:spPr>
            <a:xfrm>
              <a:off x="733523" y="5330385"/>
              <a:ext cx="28552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Cambria Math" pitchFamily="18" charset="0"/>
                  <a:ea typeface="Cambria Math" pitchFamily="18" charset="0"/>
                </a:rPr>
                <a:t>Bremsstrahlung quenched due to recombination of free electrons with ions.</a:t>
              </a:r>
              <a:endParaRPr lang="zh-TW" alt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452898" y="2991366"/>
              <a:ext cx="618729" cy="3359862"/>
            </a:xfrm>
            <a:prstGeom prst="rect">
              <a:avLst/>
            </a:prstGeom>
            <a:solidFill>
              <a:schemeClr val="accent6">
                <a:lumMod val="5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6508293" y="5996438"/>
            <a:ext cx="207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2009ApJ...693..771F</a:t>
            </a:r>
            <a:endParaRPr lang="zh-TW" altLang="en-US" dirty="0"/>
          </a:p>
        </p:txBody>
      </p:sp>
      <p:grpSp>
        <p:nvGrpSpPr>
          <p:cNvPr id="8208" name="Group 8207"/>
          <p:cNvGrpSpPr/>
          <p:nvPr/>
        </p:nvGrpSpPr>
        <p:grpSpPr>
          <a:xfrm>
            <a:off x="2071627" y="2865637"/>
            <a:ext cx="3184287" cy="2152091"/>
            <a:chOff x="2071627" y="2865637"/>
            <a:chExt cx="3184287" cy="2152091"/>
          </a:xfrm>
        </p:grpSpPr>
        <p:sp>
          <p:nvSpPr>
            <p:cNvPr id="108" name="Rectangle 107"/>
            <p:cNvSpPr/>
            <p:nvPr/>
          </p:nvSpPr>
          <p:spPr>
            <a:xfrm>
              <a:off x="2071627" y="2865637"/>
              <a:ext cx="3184287" cy="2152091"/>
            </a:xfrm>
            <a:prstGeom prst="rect">
              <a:avLst/>
            </a:prstGeom>
            <a:solidFill>
              <a:srgbClr val="00B05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46435" y="2991366"/>
                  <a:ext cx="272972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zh-TW" altLang="en-US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zh-TW" altLang="en-US">
                            <a:latin typeface="Cambria Math"/>
                          </a:rPr>
                          <m:t>⁢</m:t>
                        </m:r>
                        <m:r>
                          <a:rPr lang="zh-TW" altLang="en-US" i="1">
                            <a:latin typeface="Cambria Math"/>
                          </a:rPr>
                          <m:t>𝐾</m:t>
                        </m:r>
                        <m:r>
                          <a:rPr lang="zh-TW" altLang="en-US">
                            <a:latin typeface="Cambria Math"/>
                          </a:rPr>
                          <m:t>≲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zh-TW" altLang="en-US">
                            <a:latin typeface="Cambria Math"/>
                          </a:rPr>
                          <m:t>≲</m:t>
                        </m:r>
                        <m:sSup>
                          <m:s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zh-TW" altLang="en-US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zh-TW" altLang="en-US">
                            <a:latin typeface="Cambria Math"/>
                          </a:rPr>
                          <m:t>⁢</m:t>
                        </m:r>
                        <m:r>
                          <a:rPr lang="zh-TW" altLang="en-US" i="1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altLang="zh-TW" dirty="0" smtClean="0"/>
                </a:p>
                <a:p>
                  <a:r>
                    <a:rPr lang="en-US" altLang="zh-TW" dirty="0" smtClean="0"/>
                    <a:t>Bremsstrahlung dominated</a:t>
                  </a:r>
                  <a:endParaRPr lang="zh-TW" alt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6435" y="2991366"/>
                  <a:ext cx="2729722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786" r="-1563" b="-141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982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Repeated Scattering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3095624"/>
            <a:ext cx="4665662" cy="94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66725" y="1142137"/>
                <a:ext cx="8429626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After the initial emission of Bremsstrahlung or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synchrotron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photons, if the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optical depth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TW" altLang="en-US">
                            <a:latin typeface="Cambria Math" panose="02040503050406030204" pitchFamily="18" charset="0"/>
                          </a:rPr>
                          <m:t>es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high, these photons do not immediately leave the plasma. </a:t>
                </a:r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They remain within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hot medium, gaining energy from most of the inelastic scatterings they encounter. Depending on how large the Compton y parameter is, this can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drastically affect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ﬁnal spectrum that emerges from the plasma.</a:t>
                </a:r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1142137"/>
                <a:ext cx="8429626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651" t="-2083" b="-41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2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3200" dirty="0"/>
                  <a:t>Comptonized</a:t>
                </a:r>
                <a:r>
                  <a:rPr lang="en-US" altLang="zh-TW" sz="3200" dirty="0"/>
                  <a:t> spectra for different values of </a:t>
                </a:r>
                <a:r>
                  <a:rPr lang="en-US" altLang="zh-TW" sz="3200" dirty="0" err="1"/>
                  <a:t>Sunyaev</a:t>
                </a:r>
                <a:r>
                  <a:rPr lang="en-US" altLang="zh-TW" sz="3200" dirty="0"/>
                  <a:t> and </a:t>
                </a:r>
                <a:r>
                  <a:rPr lang="en-US" altLang="zh-TW" sz="3200" dirty="0" err="1"/>
                  <a:t>Titarchuk’s</a:t>
                </a:r>
                <a:r>
                  <a:rPr lang="en-US" altLang="zh-TW" sz="3200" dirty="0"/>
                  <a:t> parameter</a:t>
                </a:r>
                <a:r>
                  <a:rPr lang="zh-TW" altLang="en-US" sz="3200" dirty="0"/>
                  <a:t> </a:t>
                </a:r>
                <a14:m>
                  <m:oMath xmlns:m="http://schemas.openxmlformats.org/officeDocument/2006/math">
                    <m:r>
                      <a:rPr lang="zh-TW" altLang="en-US" sz="3200" i="1">
                        <a:latin typeface="Cambria Math"/>
                      </a:rPr>
                      <m:t>𝛾</m:t>
                    </m:r>
                    <m:r>
                      <a:rPr lang="zh-TW" altLang="en-US" sz="320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zh-TW" alt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zh-TW" altLang="en-US" sz="320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1">
                <a:blip r:embed="rId2"/>
                <a:stretch>
                  <a:fillRect t="-3723" b="-138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072"/>
            <a:ext cx="5391150" cy="568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9" idx="1"/>
          </p:cNvCxnSpPr>
          <p:nvPr/>
        </p:nvCxnSpPr>
        <p:spPr>
          <a:xfrm flipH="1">
            <a:off x="4752976" y="1896160"/>
            <a:ext cx="1114424" cy="3231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7400" y="1572994"/>
            <a:ext cx="315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Wien peak is produced as plasma is Compton thick.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>
            <a:off x="4242070" y="3144709"/>
            <a:ext cx="1320530" cy="1151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562600" y="2544544"/>
                <a:ext cx="33242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Compton thin but still produces a power law spectrum up to the characteristic thermal frequency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zh-TW" altLang="en-US">
                                <a:latin typeface="Cambria Math"/>
                              </a:rPr>
                              <m:t>kT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zh-TW" altLang="en-US" i="1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544544"/>
                <a:ext cx="3324225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651" t="-3046" r="-1284" b="-538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562600" y="4447312"/>
            <a:ext cx="33909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As long as the injected photons are much cooler than the hot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electron scattering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plasma, the nature of the output spectrum from </a:t>
            </a:r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Comptonization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depends mainly on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y, not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on the nature of the input spectrum.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228725" y="1572994"/>
            <a:ext cx="0" cy="5027831"/>
          </a:xfrm>
          <a:prstGeom prst="line">
            <a:avLst/>
          </a:prstGeom>
          <a:ln w="25400">
            <a:solidFill>
              <a:srgbClr val="00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81025" y="3264165"/>
            <a:ext cx="2714625" cy="659906"/>
            <a:chOff x="581025" y="3264165"/>
            <a:chExt cx="2714625" cy="659906"/>
          </a:xfrm>
        </p:grpSpPr>
        <p:sp>
          <p:nvSpPr>
            <p:cNvPr id="22" name="Rectangle 21"/>
            <p:cNvSpPr/>
            <p:nvPr/>
          </p:nvSpPr>
          <p:spPr>
            <a:xfrm>
              <a:off x="1095375" y="3277740"/>
              <a:ext cx="295275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81025" y="3264165"/>
                  <a:ext cx="271462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00FF"/>
                      </a:solidFill>
                    </a:rPr>
                    <a:t>Single freq. photon injection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zh-TW" altLang="en-US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zh-TW" altLang="en-US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zh-TW" altLang="en-US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zh-TW" altLang="en-US">
                          <a:solidFill>
                            <a:srgbClr val="0000FF"/>
                          </a:solidFill>
                          <a:latin typeface="Cambria Math"/>
                        </a:rPr>
                        <m:t>⁢</m:t>
                      </m:r>
                      <m:f>
                        <m:fPr>
                          <m:type m:val="lin"/>
                          <m:ctrlP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TW" altLang="en-US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kT</m:t>
                              </m:r>
                            </m:e>
                            <m:sub>
                              <m:r>
                                <a:rPr lang="zh-TW" alt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25" y="3264165"/>
                  <a:ext cx="2714625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794" t="-24528" r="-17265" b="-10094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982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ea typeface="Cambria Math" panose="02040503050406030204" pitchFamily="18" charset="0"/>
              </a:rPr>
              <a:t>Recap for Plasma Astrophysics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1813" y="1073648"/>
                <a:ext cx="8535668" cy="110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Recall that we had defined the velocity of a fluid element as </a:t>
                </a:r>
                <a14:m>
                  <m:oMath xmlns:m="http://schemas.openxmlformats.org/officeDocument/2006/math"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/>
                          </a:rPr>
                        </m:ctrlPr>
                      </m:groupChr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groupChr>
                    <m:r>
                      <a:rPr lang="zh-TW" alt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zh-TW" altLang="en-US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groupCh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this is due to the fact that momentum is dominated by protons and therefore the center of momentum velocity can be approximated by the proton velocity.</a:t>
                </a:r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13" y="1073648"/>
                <a:ext cx="8535668" cy="1103122"/>
              </a:xfrm>
              <a:prstGeom prst="rect">
                <a:avLst/>
              </a:prstGeom>
              <a:blipFill rotWithShape="1">
                <a:blip r:embed="rId2"/>
                <a:stretch>
                  <a:fillRect l="-571" t="-2762" r="-3500" b="-7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1813" y="2383463"/>
                <a:ext cx="8535668" cy="348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Next, the current is defined as </a:t>
                </a:r>
                <a14:m>
                  <m:oMath xmlns:m="http://schemas.openxmlformats.org/officeDocument/2006/math"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/>
                          </a:rPr>
                        </m:ctrlPr>
                      </m:groupChr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groupChr>
                    <m:r>
                      <a:rPr lang="zh-TW" alt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groupCh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groupCh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d>
                      <m:dPr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The interesting thing to observe here is that given not too much of a density difference between the protons and electrons, the current becomes proportional to the difference of velocities 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d>
                      <m:dPr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A useful (at least I find it useful…) way of thinking of this is that current,  </a:t>
                </a:r>
                <a14:m>
                  <m:oMath xmlns:m="http://schemas.openxmlformats.org/officeDocument/2006/math"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>
                            <a:latin typeface="Cambria Math"/>
                          </a:rPr>
                        </m:ctrlPr>
                      </m:groupChr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groupChr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caused motion of electrons with respect to the </a:t>
                </a:r>
                <a:r>
                  <a:rPr lang="en-US" altLang="zh-TW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c.m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velocity (which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groupCh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of the fluid elements.</a:t>
                </a:r>
              </a:p>
              <a:p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</a:t>
                </a:r>
              </a:p>
              <a:p>
                <a:pPr algn="ctr"/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fluid element motion is driven by protons </a:t>
                </a:r>
              </a:p>
              <a:p>
                <a:pPr algn="ctr"/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current is mainly caused by electrons.</a:t>
                </a:r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13" y="2383463"/>
                <a:ext cx="8535668" cy="3482620"/>
              </a:xfrm>
              <a:prstGeom prst="rect">
                <a:avLst/>
              </a:prstGeom>
              <a:blipFill rotWithShape="1">
                <a:blip r:embed="rId3"/>
                <a:stretch>
                  <a:fillRect l="-571" t="-1751" b="-17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1813" y="6036947"/>
            <a:ext cx="853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Using these two simple concepts we can understand the Generalized Ohm’s law quite simply.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ea typeface="Cambria Math" panose="02040503050406030204" pitchFamily="18" charset="0"/>
              </a:rPr>
              <a:t>The generalized Ohm’s law – Review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87178" y="1021491"/>
                <a:ext cx="8188411" cy="2049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generalized Ohm’s law reads as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groupChr>
                        </m:num>
                        <m:den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groupChr>
                      <m:r>
                        <a:rPr lang="zh-TW" altLang="en-US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⟷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×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×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acc>
                        <m:accPr>
                          <m:chr m:val="̂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acc>
                      <m:r>
                        <a:rPr lang="zh-TW" altLang="en-US">
                          <a:latin typeface="Cambria Math" panose="02040503050406030204" pitchFamily="18" charset="0"/>
                        </a:rPr>
                        <m:t>·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groupChr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simple language, it simply says: </a:t>
                </a:r>
              </a:p>
              <a:p>
                <a:pPr algn="ctr"/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are the different ways we can cause the current to change?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groupChr>
                          </m:num>
                          <m:den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=…</m:t>
                    </m:r>
                  </m:oMath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8" y="1021491"/>
                <a:ext cx="8188411" cy="2049728"/>
              </a:xfrm>
              <a:prstGeom prst="rect">
                <a:avLst/>
              </a:prstGeom>
              <a:blipFill rotWithShape="1">
                <a:blip r:embed="rId3"/>
                <a:stretch>
                  <a:fillRect l="-670" t="-17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43697" y="3385751"/>
                <a:ext cx="8156166" cy="164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1. The Pressure gradient term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</m:groupChr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⟷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b="0" dirty="0" smtClean="0">
                  <a:latin typeface="Cambria Math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As we just explained, current is caused by velocity difference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m:rPr>
                        <m:lit/>
                      </m:rPr>
                      <a:rPr lang="zh-TW" altLang="en-US">
                        <a:latin typeface="Cambria Math" panose="02040503050406030204" pitchFamily="18" charset="0"/>
                      </a:rPr>
                      <m:t>&amp;</m:t>
                    </m:r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however, if the pressure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m:rPr>
                        <m:lit/>
                      </m:rPr>
                      <a:rPr lang="zh-TW" altLang="en-US">
                        <a:latin typeface="Cambria Math" panose="02040503050406030204" pitchFamily="18" charset="0"/>
                      </a:rPr>
                      <m:t>&amp;</m:t>
                    </m:r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are similar, 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sSup>
                      <m:s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being heavier, is harder to push.</a:t>
                </a:r>
                <a:endParaRPr lang="zh-TW" altLang="en-US" dirty="0">
                  <a:latin typeface="Cambria Math" panose="02040503050406030204" pitchFamily="18" charset="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 mostly it’s only the electrons being accelerated</a:t>
                </a:r>
                <a:r>
                  <a:rPr lang="en-US" altLang="zh-TW" dirty="0"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7" y="3385751"/>
                <a:ext cx="8156166" cy="1647887"/>
              </a:xfrm>
              <a:prstGeom prst="rect">
                <a:avLst/>
              </a:prstGeom>
              <a:blipFill rotWithShape="1">
                <a:blip r:embed="rId4"/>
                <a:stretch>
                  <a:fillRect l="-598" t="-8118" r="-1196" b="-44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3276266" y="5159531"/>
            <a:ext cx="2107057" cy="402482"/>
            <a:chOff x="2863516" y="5597999"/>
            <a:chExt cx="2107057" cy="40248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863516" y="5802872"/>
              <a:ext cx="145809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4321613" y="5597999"/>
                  <a:ext cx="648960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groupChr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1613" y="5597999"/>
                  <a:ext cx="648960" cy="40248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774" t="-15152" r="-7547" b="-2272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3276266" y="5496210"/>
            <a:ext cx="2138929" cy="369332"/>
            <a:chOff x="2583429" y="5844062"/>
            <a:chExt cx="2138929" cy="369332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583429" y="6008818"/>
              <a:ext cx="280087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863516" y="5844062"/>
                  <a:ext cx="18588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(t)~</a:t>
                  </a:r>
                  <a:r>
                    <a:rPr lang="zh-TW" altLang="en-US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:r>
                    <a:rPr lang="en-US" altLang="zh-TW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t+dt</a:t>
                  </a:r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3516" y="5844062"/>
                  <a:ext cx="185884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984" t="-15000" r="-2623" b="-2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1361567" y="5476300"/>
            <a:ext cx="1914699" cy="369332"/>
            <a:chOff x="668730" y="6005385"/>
            <a:chExt cx="1914699" cy="369332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1405419" y="6190051"/>
              <a:ext cx="117801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68730" y="6005385"/>
                  <a:ext cx="7549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30" y="6005385"/>
                  <a:ext cx="75495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419" t="-14754" r="-7258" b="-229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3276266" y="6017468"/>
            <a:ext cx="2846182" cy="402482"/>
            <a:chOff x="2372497" y="5391954"/>
            <a:chExt cx="2846182" cy="402482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2372497" y="5593195"/>
              <a:ext cx="1817311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4189808" y="5391954"/>
                  <a:ext cx="1028871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groupChr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(t+dt)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808" y="5391954"/>
                  <a:ext cx="1028871" cy="40248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381" t="-15152" r="-4762" b="-2272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615069" y="6309140"/>
            <a:ext cx="2672086" cy="369332"/>
            <a:chOff x="-88657" y="6137191"/>
            <a:chExt cx="2672086" cy="369332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1046205" y="6321857"/>
              <a:ext cx="153722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-88657" y="6137191"/>
                  <a:ext cx="1134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:r>
                    <a:rPr lang="en-US" altLang="zh-TW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t+dt</a:t>
                  </a:r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8657" y="6137191"/>
                  <a:ext cx="113486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151" t="-14754" r="-4301" b="-229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3276266" y="6325616"/>
            <a:ext cx="2138929" cy="369332"/>
            <a:chOff x="2583429" y="5844062"/>
            <a:chExt cx="2138929" cy="369332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2583429" y="6008818"/>
              <a:ext cx="280087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2863516" y="5844062"/>
                  <a:ext cx="18588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(t)~</a:t>
                  </a:r>
                  <a:r>
                    <a:rPr lang="zh-TW" altLang="en-US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:r>
                    <a:rPr lang="en-US" altLang="zh-TW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t+dt</a:t>
                  </a:r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3516" y="5844062"/>
                  <a:ext cx="185884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984" t="-15000" r="-2623" b="-2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6664411" y="5184298"/>
                <a:ext cx="16887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</a:rPr>
                      <m:t>⁢</m:t>
                    </m:r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omitted for all figures</a:t>
                </a:r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411" y="5184298"/>
                <a:ext cx="1688757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2888" t="-5660" b="-132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1596044" y="1346662"/>
            <a:ext cx="1388225" cy="6996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3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5" grpId="0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ea typeface="Cambria Math" panose="02040503050406030204" pitchFamily="18" charset="0"/>
              </a:rPr>
              <a:t>The generalized Ohm’s law – Review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87178" y="1021491"/>
                <a:ext cx="8188411" cy="2049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generalized Ohm’s law reads as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groupChr>
                        </m:num>
                        <m:den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groupChr>
                      <m:r>
                        <a:rPr lang="zh-TW" altLang="en-US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⟷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×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×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acc>
                        <m:accPr>
                          <m:chr m:val="̂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acc>
                      <m:r>
                        <a:rPr lang="zh-TW" altLang="en-US">
                          <a:latin typeface="Cambria Math" panose="02040503050406030204" pitchFamily="18" charset="0"/>
                        </a:rPr>
                        <m:t>·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groupChr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simple language, it simply says: </a:t>
                </a:r>
              </a:p>
              <a:p>
                <a:pPr algn="ctr"/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are the different ways we can cause the current to change?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groupChr>
                          </m:num>
                          <m:den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=…</m:t>
                    </m:r>
                  </m:oMath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8" y="1021491"/>
                <a:ext cx="8188411" cy="2049728"/>
              </a:xfrm>
              <a:prstGeom prst="rect">
                <a:avLst/>
              </a:prstGeom>
              <a:blipFill rotWithShape="1">
                <a:blip r:embed="rId2"/>
                <a:stretch>
                  <a:fillRect l="-670" t="-17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43697" y="3385751"/>
                <a:ext cx="8031892" cy="1112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2. The collision term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⁢</m:t>
                            </m:r>
                            <m:sSup>
                              <m:sSup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acc>
                          <m:accPr>
                            <m:chr m:val="̂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·</m:t>
                        </m:r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groupChr>
                      </m:e>
                    </m:d>
                  </m:oMath>
                </a14:m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Again, similar to the pressure gradient term, forces mainly affect the velocity of electrons.</a:t>
                </a:r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7" y="3385751"/>
                <a:ext cx="8031892" cy="1112420"/>
              </a:xfrm>
              <a:prstGeom prst="rect">
                <a:avLst/>
              </a:prstGeom>
              <a:blipFill rotWithShape="1">
                <a:blip r:embed="rId3"/>
                <a:stretch>
                  <a:fillRect l="-607" b="-7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344117" y="4683292"/>
            <a:ext cx="5507379" cy="1535417"/>
            <a:chOff x="1344117" y="4683292"/>
            <a:chExt cx="5507379" cy="1535417"/>
          </a:xfrm>
        </p:grpSpPr>
        <p:grpSp>
          <p:nvGrpSpPr>
            <p:cNvPr id="5" name="Group 4"/>
            <p:cNvGrpSpPr/>
            <p:nvPr/>
          </p:nvGrpSpPr>
          <p:grpSpPr>
            <a:xfrm>
              <a:off x="4005314" y="4683292"/>
              <a:ext cx="2107057" cy="402482"/>
              <a:chOff x="2863516" y="5597999"/>
              <a:chExt cx="2107057" cy="40248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2863516" y="5802872"/>
                <a:ext cx="1458097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4321613" y="5597999"/>
                    <a:ext cx="648960" cy="4024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groupChr>
                      </m:oMath>
                    </a14:m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(t)</a:t>
                    </a:r>
                    <a:endParaRPr lang="zh-TW" altLang="en-US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1613" y="5597999"/>
                    <a:ext cx="648960" cy="40248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2804" t="-15152" r="-7477" b="-2272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/>
            <p:cNvGrpSpPr/>
            <p:nvPr/>
          </p:nvGrpSpPr>
          <p:grpSpPr>
            <a:xfrm>
              <a:off x="4005314" y="5019971"/>
              <a:ext cx="2138929" cy="369332"/>
              <a:chOff x="2583429" y="5844062"/>
              <a:chExt cx="2138929" cy="369332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2583429" y="6008818"/>
                <a:ext cx="280087" cy="0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2863516" y="5844062"/>
                    <a:ext cx="18588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(t)~</a:t>
                    </a:r>
                    <a:r>
                      <a:rPr lang="zh-TW" altLang="en-US" dirty="0">
                        <a:latin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altLang="zh-TW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</a:t>
                    </a:r>
                    <a:r>
                      <a:rPr lang="en-US" altLang="zh-TW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t+dt</a:t>
                    </a:r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)</a:t>
                    </a:r>
                    <a:endParaRPr lang="zh-TW" altLang="en-US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3516" y="5844062"/>
                    <a:ext cx="1858842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1311" t="-14754" r="-2295" b="-2295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2090615" y="5000061"/>
              <a:ext cx="1914699" cy="369332"/>
              <a:chOff x="668730" y="6005385"/>
              <a:chExt cx="1914699" cy="369332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>
                <a:off x="1405419" y="6190051"/>
                <a:ext cx="117801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>
                    <a:off x="668730" y="6005385"/>
                    <a:ext cx="7549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a14:m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(t)</a:t>
                    </a:r>
                    <a:endParaRPr lang="zh-TW" altLang="en-US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730" y="6005385"/>
                    <a:ext cx="754950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3226" t="-14754" r="-6452" b="-2295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4005314" y="5541229"/>
              <a:ext cx="2846182" cy="402482"/>
              <a:chOff x="2372497" y="5391954"/>
              <a:chExt cx="2846182" cy="402482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2372497" y="5593195"/>
                <a:ext cx="1817311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4189808" y="5391954"/>
                    <a:ext cx="1028871" cy="4024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groupChr>
                      </m:oMath>
                    </a14:m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(t+dt)</a:t>
                    </a:r>
                    <a:endParaRPr lang="zh-TW" altLang="en-US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9808" y="5391954"/>
                    <a:ext cx="1028871" cy="40248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1775" t="-15152" r="-4734" b="-2272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1344117" y="5832901"/>
              <a:ext cx="2672086" cy="369332"/>
              <a:chOff x="-88657" y="6137191"/>
              <a:chExt cx="2672086" cy="369332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H="1">
                <a:off x="1046205" y="6321857"/>
                <a:ext cx="1537224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-88657" y="6137191"/>
                    <a:ext cx="113486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a14:m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</a:t>
                    </a:r>
                    <a:r>
                      <a:rPr lang="en-US" altLang="zh-TW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t+dt</a:t>
                    </a:r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)</a:t>
                    </a:r>
                    <a:endParaRPr lang="zh-TW" altLang="en-US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88657" y="6137191"/>
                    <a:ext cx="1134862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1604" t="-15000" r="-4278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4005314" y="5849377"/>
              <a:ext cx="2138929" cy="369332"/>
              <a:chOff x="2583429" y="5844062"/>
              <a:chExt cx="2138929" cy="369332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2583429" y="6008818"/>
                <a:ext cx="280087" cy="0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2863516" y="5844062"/>
                    <a:ext cx="18588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(t)~</a:t>
                    </a:r>
                    <a:r>
                      <a:rPr lang="zh-TW" altLang="en-US" dirty="0">
                        <a:latin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altLang="zh-TW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</a:t>
                    </a:r>
                    <a:r>
                      <a:rPr lang="en-US" altLang="zh-TW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t+dt</a:t>
                    </a:r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)</a:t>
                    </a:r>
                    <a:endParaRPr lang="zh-TW" altLang="en-US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3516" y="5844062"/>
                    <a:ext cx="1858842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1311" t="-15000" r="-2295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" name="Rectangle 24"/>
          <p:cNvSpPr/>
          <p:nvPr/>
        </p:nvSpPr>
        <p:spPr>
          <a:xfrm>
            <a:off x="6625244" y="1346662"/>
            <a:ext cx="1388225" cy="6996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ea typeface="Cambria Math" panose="02040503050406030204" pitchFamily="18" charset="0"/>
              </a:rPr>
              <a:t>The generalized Ohm’s law – Review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87178" y="1021491"/>
                <a:ext cx="8188411" cy="2049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generalized Ohm’s law reads as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groupChr>
                        </m:num>
                        <m:den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groupChr>
                      <m:r>
                        <a:rPr lang="zh-TW" altLang="en-US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⟷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×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×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acc>
                        <m:accPr>
                          <m:chr m:val="̂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acc>
                      <m:r>
                        <a:rPr lang="zh-TW" altLang="en-US">
                          <a:latin typeface="Cambria Math" panose="02040503050406030204" pitchFamily="18" charset="0"/>
                        </a:rPr>
                        <m:t>·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groupChr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simple language, it simply says: </a:t>
                </a:r>
              </a:p>
              <a:p>
                <a:pPr algn="ctr"/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are the different ways we can cause the current to change?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groupChr>
                          </m:num>
                          <m:den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=…</m:t>
                    </m:r>
                  </m:oMath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8" y="1021491"/>
                <a:ext cx="8188411" cy="2049728"/>
              </a:xfrm>
              <a:prstGeom prst="rect">
                <a:avLst/>
              </a:prstGeom>
              <a:blipFill rotWithShape="1">
                <a:blip r:embed="rId2"/>
                <a:stretch>
                  <a:fillRect l="-670" t="-17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43697" y="3385751"/>
                <a:ext cx="7854010" cy="835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3. The Electric field term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⁢</m:t>
                            </m:r>
                            <m:sSup>
                              <m:sSup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⁢</m:t>
                        </m:r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groupChr>
                      </m:e>
                    </m:d>
                  </m:oMath>
                </a14:m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This again is because that a given electric field will mainly accelerate electrons.</a:t>
                </a:r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7" y="3385751"/>
                <a:ext cx="7854010" cy="835422"/>
              </a:xfrm>
              <a:prstGeom prst="rect">
                <a:avLst/>
              </a:prstGeom>
              <a:blipFill rotWithShape="1">
                <a:blip r:embed="rId3"/>
                <a:stretch>
                  <a:fillRect l="-621" r="-465" b="-102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75462" y="1346662"/>
            <a:ext cx="991535" cy="6996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44117" y="4597579"/>
            <a:ext cx="5507379" cy="1535417"/>
            <a:chOff x="1344117" y="4597579"/>
            <a:chExt cx="5507379" cy="1535417"/>
          </a:xfrm>
        </p:grpSpPr>
        <p:grpSp>
          <p:nvGrpSpPr>
            <p:cNvPr id="6" name="Group 5"/>
            <p:cNvGrpSpPr/>
            <p:nvPr/>
          </p:nvGrpSpPr>
          <p:grpSpPr>
            <a:xfrm>
              <a:off x="4005314" y="4597579"/>
              <a:ext cx="2107057" cy="402482"/>
              <a:chOff x="2863516" y="5597999"/>
              <a:chExt cx="2107057" cy="402482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2863516" y="5802872"/>
                <a:ext cx="1458097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4321613" y="5597999"/>
                    <a:ext cx="648960" cy="4024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groupChr>
                      </m:oMath>
                    </a14:m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(t)</a:t>
                    </a:r>
                    <a:endParaRPr lang="zh-TW" altLang="en-US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1613" y="5597999"/>
                    <a:ext cx="648960" cy="40248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2804" t="-15152" r="-7477" b="-2272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4005314" y="4934258"/>
              <a:ext cx="2138929" cy="369332"/>
              <a:chOff x="2583429" y="5844062"/>
              <a:chExt cx="2138929" cy="369332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2583429" y="6008818"/>
                <a:ext cx="280087" cy="0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2863516" y="5844062"/>
                    <a:ext cx="18588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(t)~</a:t>
                    </a:r>
                    <a:r>
                      <a:rPr lang="zh-TW" altLang="en-US" dirty="0">
                        <a:latin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altLang="zh-TW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</a:t>
                    </a:r>
                    <a:r>
                      <a:rPr lang="en-US" altLang="zh-TW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t+dt</a:t>
                    </a:r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)</a:t>
                    </a:r>
                    <a:endParaRPr lang="zh-TW" altLang="en-US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3516" y="5844062"/>
                    <a:ext cx="1858842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1311" t="-14754" r="-2295" b="-2295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/>
            <p:cNvGrpSpPr/>
            <p:nvPr/>
          </p:nvGrpSpPr>
          <p:grpSpPr>
            <a:xfrm>
              <a:off x="2090615" y="4914348"/>
              <a:ext cx="1914699" cy="369332"/>
              <a:chOff x="668730" y="6005385"/>
              <a:chExt cx="1914699" cy="369332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H="1">
                <a:off x="1405419" y="6190051"/>
                <a:ext cx="117801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668730" y="6005385"/>
                    <a:ext cx="7549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a14:m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(t)</a:t>
                    </a:r>
                    <a:endParaRPr lang="zh-TW" altLang="en-US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730" y="6005385"/>
                    <a:ext cx="754950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3226" t="-14754" r="-6452" b="-2295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/>
            <p:cNvGrpSpPr/>
            <p:nvPr/>
          </p:nvGrpSpPr>
          <p:grpSpPr>
            <a:xfrm>
              <a:off x="4005314" y="5455516"/>
              <a:ext cx="2846182" cy="402482"/>
              <a:chOff x="2372497" y="5391954"/>
              <a:chExt cx="2846182" cy="402482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2372497" y="5593195"/>
                <a:ext cx="1817311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4189808" y="5391954"/>
                    <a:ext cx="1028871" cy="4024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groupChr>
                      </m:oMath>
                    </a14:m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(t+dt)</a:t>
                    </a:r>
                    <a:endParaRPr lang="zh-TW" altLang="en-US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9808" y="5391954"/>
                    <a:ext cx="1028871" cy="40248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1775" t="-15152" r="-4734" b="-2272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/>
            <p:cNvGrpSpPr/>
            <p:nvPr/>
          </p:nvGrpSpPr>
          <p:grpSpPr>
            <a:xfrm>
              <a:off x="1344117" y="5747188"/>
              <a:ext cx="2672086" cy="369332"/>
              <a:chOff x="-88657" y="6137191"/>
              <a:chExt cx="2672086" cy="369332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>
                <a:off x="1046205" y="6321857"/>
                <a:ext cx="1537224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-88657" y="6137191"/>
                    <a:ext cx="113486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a14:m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</a:t>
                    </a:r>
                    <a:r>
                      <a:rPr lang="en-US" altLang="zh-TW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t+dt</a:t>
                    </a:r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)</a:t>
                    </a:r>
                    <a:endParaRPr lang="zh-TW" altLang="en-US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88657" y="6137191"/>
                    <a:ext cx="1134862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1604" t="-15000" r="-4278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/>
            <p:cNvGrpSpPr/>
            <p:nvPr/>
          </p:nvGrpSpPr>
          <p:grpSpPr>
            <a:xfrm>
              <a:off x="4005314" y="5763664"/>
              <a:ext cx="2138929" cy="369332"/>
              <a:chOff x="2583429" y="5844062"/>
              <a:chExt cx="2138929" cy="369332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2583429" y="6008818"/>
                <a:ext cx="280087" cy="0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2863516" y="5844062"/>
                    <a:ext cx="18588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(t)~</a:t>
                    </a:r>
                    <a:r>
                      <a:rPr lang="zh-TW" altLang="en-US" dirty="0">
                        <a:latin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groupCh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altLang="zh-TW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(</a:t>
                    </a:r>
                    <a:r>
                      <a:rPr lang="en-US" altLang="zh-TW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t+dt</a:t>
                    </a:r>
                    <a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)</a:t>
                    </a:r>
                    <a:endParaRPr lang="zh-TW" altLang="en-US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3516" y="5844062"/>
                    <a:ext cx="1858842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1311" t="-14754" r="-2295" b="-2295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678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ea typeface="Cambria Math" panose="02040503050406030204" pitchFamily="18" charset="0"/>
              </a:rPr>
              <a:t>The generalized Ohm’s law – Review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87178" y="1021491"/>
                <a:ext cx="8188411" cy="2049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generalized Ohm’s law reads as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groupChr>
                        </m:num>
                        <m:den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groupChr>
                      <m:r>
                        <a:rPr lang="zh-TW" altLang="en-US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⟷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×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groupChr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×</m:t>
                          </m:r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</m:e>
                      </m:d>
                      <m:r>
                        <a:rPr lang="zh-TW" altLang="en-U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 panose="02040503050406030204" pitchFamily="18" charset="0"/>
                        </a:rPr>
                        <m:t>⁢</m:t>
                      </m:r>
                      <m:acc>
                        <m:accPr>
                          <m:chr m:val="̂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acc>
                      <m:r>
                        <a:rPr lang="zh-TW" altLang="en-US">
                          <a:latin typeface="Cambria Math" panose="02040503050406030204" pitchFamily="18" charset="0"/>
                        </a:rPr>
                        <m:t>·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groupChr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simple language, it simply says: </a:t>
                </a:r>
              </a:p>
              <a:p>
                <a:pPr algn="ctr"/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are the different ways we can cause the current to change?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groupChr>
                              <m:groupChrPr>
                                <m:chr m:val="⇀"/>
                                <m:pos m:val="top"/>
                                <m:vertJc m:val="bot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groupChr>
                          </m:num>
                          <m:den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=…</m:t>
                    </m:r>
                  </m:oMath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8" y="1021491"/>
                <a:ext cx="8188411" cy="2049728"/>
              </a:xfrm>
              <a:prstGeom prst="rect">
                <a:avLst/>
              </a:prstGeom>
              <a:blipFill rotWithShape="1">
                <a:blip r:embed="rId2"/>
                <a:stretch>
                  <a:fillRect l="-670" t="-17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43697" y="3385751"/>
                <a:ext cx="7920470" cy="1389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latin typeface="Cambria Math" pitchFamily="18" charset="0"/>
                    <a:ea typeface="Cambria Math" pitchFamily="18" charset="0"/>
                  </a:rPr>
                  <a:t>4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. The plasma motion term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⁢</m:t>
                            </m:r>
                            <m:sSup>
                              <m:sSup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zh-TW" alt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groupChr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×</m:t>
                        </m:r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groupChr>
                      </m:e>
                    </m:d>
                  </m:oMath>
                </a14:m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As we mentioned earlier, the plasma bulk velocity mainly follows that of protons, thus this term tells us the change in current due to protons deflected by B field.</a:t>
                </a:r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7" y="3385751"/>
                <a:ext cx="7920470" cy="1389419"/>
              </a:xfrm>
              <a:prstGeom prst="rect">
                <a:avLst/>
              </a:prstGeom>
              <a:blipFill rotWithShape="1">
                <a:blip r:embed="rId3"/>
                <a:stretch>
                  <a:fillRect l="-616" b="-57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360887" y="1346662"/>
            <a:ext cx="739260" cy="6996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09441" y="5154731"/>
            <a:ext cx="2107057" cy="402482"/>
            <a:chOff x="2863516" y="5597999"/>
            <a:chExt cx="2107057" cy="40248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863516" y="5802872"/>
              <a:ext cx="145809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321613" y="5597999"/>
                  <a:ext cx="648960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groupChr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1613" y="5597999"/>
                  <a:ext cx="648960" cy="40248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804" t="-15152" r="-7477" b="-2272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2409440" y="5538389"/>
            <a:ext cx="1003683" cy="369332"/>
            <a:chOff x="2583429" y="5844062"/>
            <a:chExt cx="1003683" cy="3693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583429" y="6008818"/>
              <a:ext cx="280087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863516" y="5844062"/>
                  <a:ext cx="7235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3516" y="5844062"/>
                  <a:ext cx="72359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521" t="-15000" r="-7563" b="-2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94741" y="5518479"/>
            <a:ext cx="1914699" cy="369332"/>
            <a:chOff x="668730" y="6005385"/>
            <a:chExt cx="1914699" cy="36933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405419" y="6190051"/>
              <a:ext cx="117801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668730" y="6005385"/>
                  <a:ext cx="7549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30" y="6005385"/>
                  <a:ext cx="75495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419" t="-14754" r="-7258" b="-229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1978488" y="4785563"/>
            <a:ext cx="430952" cy="917582"/>
            <a:chOff x="475356" y="4928050"/>
            <a:chExt cx="430952" cy="9175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906308" y="4928050"/>
              <a:ext cx="0" cy="917582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475356" y="5163163"/>
                  <a:ext cx="430952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groupChr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356" y="5163163"/>
                  <a:ext cx="430952" cy="40248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6667" r="-128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1249691" y="5723055"/>
            <a:ext cx="1186287" cy="894134"/>
            <a:chOff x="1249691" y="5723055"/>
            <a:chExt cx="1186287" cy="894134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2013939" y="5723055"/>
              <a:ext cx="395502" cy="54861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249691" y="6214707"/>
                  <a:ext cx="1186287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r>
                    <a:rPr lang="zh-TW" altLang="en-US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zh-TW" altLang="en-US">
                          <a:latin typeface="Cambria Math" panose="02040503050406030204" pitchFamily="18" charset="0"/>
                        </a:rPr>
                        <m:t>×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groupChr>
                    </m:oMath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9691" y="6214707"/>
                  <a:ext cx="1186287" cy="40248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538" t="-16667" r="-42564" b="-2121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6617428" y="5391049"/>
            <a:ext cx="2472596" cy="456805"/>
            <a:chOff x="2863516" y="5802872"/>
            <a:chExt cx="2472596" cy="456805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863516" y="5802872"/>
              <a:ext cx="1458097" cy="276355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307241" y="5857195"/>
                  <a:ext cx="1028871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groupChr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:r>
                    <a:rPr lang="en-US" altLang="zh-TW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t+dt</a:t>
                  </a:r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7241" y="5857195"/>
                  <a:ext cx="1028871" cy="40248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775" t="-15152" r="-4734" b="-2272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6611435" y="5703145"/>
            <a:ext cx="1283096" cy="622190"/>
            <a:chOff x="2583429" y="6008818"/>
            <a:chExt cx="1283096" cy="62219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583429" y="6008818"/>
              <a:ext cx="70021" cy="294216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763018" y="6261676"/>
                  <a:ext cx="110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:r>
                    <a:rPr lang="en-US" altLang="zh-TW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t+dt</a:t>
                  </a:r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018" y="6261676"/>
                  <a:ext cx="110350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657" t="-14754" r="-4972" b="-229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696736" y="5518479"/>
            <a:ext cx="1914699" cy="369332"/>
            <a:chOff x="668730" y="6005385"/>
            <a:chExt cx="1914699" cy="369332"/>
          </a:xfrm>
        </p:grpSpPr>
        <p:cxnSp>
          <p:nvCxnSpPr>
            <p:cNvPr id="39" name="Straight Arrow Connector 38"/>
            <p:cNvCxnSpPr/>
            <p:nvPr/>
          </p:nvCxnSpPr>
          <p:spPr>
            <a:xfrm flipH="1">
              <a:off x="1405419" y="6190051"/>
              <a:ext cx="117801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668730" y="6005385"/>
                  <a:ext cx="7549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30" y="6005385"/>
                  <a:ext cx="75495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419" t="-14754" r="-7258" b="-229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6180483" y="4785563"/>
            <a:ext cx="430952" cy="917582"/>
            <a:chOff x="475356" y="4928050"/>
            <a:chExt cx="430952" cy="917582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906308" y="4928050"/>
              <a:ext cx="0" cy="917582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475356" y="5163163"/>
                  <a:ext cx="430952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groupChr>
                      </m:oMath>
                    </m:oMathPara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356" y="5163163"/>
                  <a:ext cx="430952" cy="40248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16667" r="-1126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4139418" y="5723055"/>
            <a:ext cx="2472018" cy="539635"/>
            <a:chOff x="4360887" y="5723055"/>
            <a:chExt cx="2472018" cy="539635"/>
          </a:xfrm>
        </p:grpSpPr>
        <p:cxnSp>
          <p:nvCxnSpPr>
            <p:cNvPr id="44" name="Straight Arrow Connector 43"/>
            <p:cNvCxnSpPr/>
            <p:nvPr/>
          </p:nvCxnSpPr>
          <p:spPr>
            <a:xfrm flipH="1">
              <a:off x="5959366" y="5723055"/>
              <a:ext cx="873539" cy="274306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4360887" y="5860208"/>
                  <a:ext cx="1566198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:r>
                    <a:rPr lang="en-US" altLang="zh-TW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t+dt</a:t>
                  </a:r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r>
                    <a:rPr lang="zh-TW" altLang="en-US" dirty="0" smtClean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zh-TW" altLang="en-US">
                          <a:latin typeface="Cambria Math" panose="02040503050406030204" pitchFamily="18" charset="0"/>
                        </a:rPr>
                        <m:t>×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groupChr>
                    </m:oMath>
                  </a14:m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0887" y="5860208"/>
                  <a:ext cx="1566198" cy="40248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167" t="-16667" r="-31907" b="-2121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6611435" y="5538389"/>
            <a:ext cx="1003683" cy="369332"/>
            <a:chOff x="2583429" y="5844062"/>
            <a:chExt cx="1003683" cy="369332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2583429" y="6008818"/>
              <a:ext cx="280087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2863516" y="5844062"/>
                  <a:ext cx="7235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⇀"/>
                              <m:pos m:val="top"/>
                              <m:vertJc m:val="bot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groupCh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3516" y="5844062"/>
                  <a:ext cx="723596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521" t="-15000" r="-7563" b="-2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6617428" y="5115404"/>
            <a:ext cx="2107057" cy="402482"/>
            <a:chOff x="2863516" y="5542906"/>
            <a:chExt cx="2107057" cy="402482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2863516" y="5802872"/>
              <a:ext cx="145809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4321613" y="5542906"/>
                  <a:ext cx="648960" cy="402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groupChr>
                    </m:oMath>
                  </a14:m>
                  <a:r>
                    <a:rPr lang="en-US" altLang="zh-TW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(t)</a:t>
                  </a:r>
                  <a:endParaRPr lang="zh-TW" altLang="en-US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1613" y="5542906"/>
                  <a:ext cx="648960" cy="40248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774" t="-15152" r="-7547" b="-2272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Arc 58"/>
          <p:cNvSpPr/>
          <p:nvPr/>
        </p:nvSpPr>
        <p:spPr>
          <a:xfrm rot="333978">
            <a:off x="7283586" y="4140334"/>
            <a:ext cx="663061" cy="1598548"/>
          </a:xfrm>
          <a:prstGeom prst="arc">
            <a:avLst>
              <a:gd name="adj1" fmla="val 2443822"/>
              <a:gd name="adj2" fmla="val 5065300"/>
            </a:avLst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mbria Math" pitchFamily="18" charset="0"/>
            <a:ea typeface="Cambria Math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6060</TotalTime>
  <Words>9109</Words>
  <Application>Microsoft Office PowerPoint</Application>
  <PresentationFormat>On-screen Show (4:3)</PresentationFormat>
  <Paragraphs>418</Paragraphs>
  <Slides>46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Black Hole Astrophysics Chapters  9.2.2&amp;9.4</vt:lpstr>
      <vt:lpstr>Laws of Conservation of  Charge and Current (Ch9.2.2)</vt:lpstr>
      <vt:lpstr>Conservation of Charge</vt:lpstr>
      <vt:lpstr>Conservation of Charge</vt:lpstr>
      <vt:lpstr>Recap for Plasma Astrophysics</vt:lpstr>
      <vt:lpstr>The generalized Ohm’s law – Review</vt:lpstr>
      <vt:lpstr>The generalized Ohm’s law – Review</vt:lpstr>
      <vt:lpstr>The generalized Ohm’s law – Review</vt:lpstr>
      <vt:lpstr>The generalized Ohm’s law – Review</vt:lpstr>
      <vt:lpstr>The generalized Ohm’s law – Review</vt:lpstr>
      <vt:lpstr>The generalized Ohm’s law</vt:lpstr>
      <vt:lpstr>The generalized Ohm’s law</vt:lpstr>
      <vt:lpstr>The generalized Ohm’s law</vt:lpstr>
      <vt:lpstr>The generalized Ohm’s law— putting it together</vt:lpstr>
      <vt:lpstr>Comparison with the 3D version</vt:lpstr>
      <vt:lpstr>The terms in the Generalized Ohm’s Law</vt:lpstr>
      <vt:lpstr>The terms in the Generalized Ohm’s Law</vt:lpstr>
      <vt:lpstr>Full stress-energy tensor for gas</vt:lpstr>
      <vt:lpstr>Structure similarity with the energy-momentum tensor</vt:lpstr>
      <vt:lpstr>How do we solve them?</vt:lpstr>
      <vt:lpstr>Relativistic Hall MHD</vt:lpstr>
      <vt:lpstr>Relativistic Resistive MHD</vt:lpstr>
      <vt:lpstr>Relativistic Ideal MHD</vt:lpstr>
      <vt:lpstr>Relativistic Ideal MHD</vt:lpstr>
      <vt:lpstr>Flux freezing in actual simulations</vt:lpstr>
      <vt:lpstr>PowerPoint Presentation</vt:lpstr>
      <vt:lpstr>Optically thin radiation heat transfer –an Introduction</vt:lpstr>
      <vt:lpstr>The BIG assumption</vt:lpstr>
      <vt:lpstr>Bremsstrahlung (Free-Free Emission)</vt:lpstr>
      <vt:lpstr>Bremsstrahlung (Free-Free Emission)</vt:lpstr>
      <vt:lpstr>Bremsstrahlung (Free-Free Emission)</vt:lpstr>
      <vt:lpstr>Thermal Bremsstrahlung</vt:lpstr>
      <vt:lpstr>Thermal Bremsstrahlung—total power</vt:lpstr>
      <vt:lpstr>Thermal Bremsstrahlung—total power</vt:lpstr>
      <vt:lpstr>Thermal Bremsstrahlung</vt:lpstr>
      <vt:lpstr>Thermal Synchrotron</vt:lpstr>
      <vt:lpstr>Thermal Synchrotron –Optically thick part</vt:lpstr>
      <vt:lpstr>Thermal Synchrotron –Optically thin part</vt:lpstr>
      <vt:lpstr>Thermal Synchrotron –Optically thin part</vt:lpstr>
      <vt:lpstr>Comptonization – Why we are interested</vt:lpstr>
      <vt:lpstr>Comptonization – Inverse Compton</vt:lpstr>
      <vt:lpstr>Comptonization</vt:lpstr>
      <vt:lpstr>Comptonization</vt:lpstr>
      <vt:lpstr>PowerPoint Presentation</vt:lpstr>
      <vt:lpstr>Repeated Scattering</vt:lpstr>
      <vt:lpstr>Comptonized spectra for different values of Sunyaev and Titarchuk’s parameter γ≈y^(-1)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82</cp:revision>
  <dcterms:created xsi:type="dcterms:W3CDTF">2006-08-16T00:00:00Z</dcterms:created>
  <dcterms:modified xsi:type="dcterms:W3CDTF">2013-12-08T12:33:05Z</dcterms:modified>
</cp:coreProperties>
</file>